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96" r:id="rId3"/>
    <p:sldId id="261" r:id="rId4"/>
    <p:sldId id="276" r:id="rId5"/>
    <p:sldId id="278" r:id="rId6"/>
    <p:sldId id="279" r:id="rId7"/>
    <p:sldId id="280" r:id="rId8"/>
    <p:sldId id="287" r:id="rId9"/>
    <p:sldId id="297" r:id="rId10"/>
    <p:sldId id="282" r:id="rId11"/>
    <p:sldId id="283" r:id="rId12"/>
    <p:sldId id="301" r:id="rId13"/>
    <p:sldId id="302" r:id="rId14"/>
    <p:sldId id="303" r:id="rId15"/>
    <p:sldId id="277" r:id="rId16"/>
    <p:sldId id="285" r:id="rId17"/>
    <p:sldId id="286" r:id="rId18"/>
    <p:sldId id="295" r:id="rId19"/>
    <p:sldId id="288" r:id="rId20"/>
    <p:sldId id="289"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08372"/>
    <a:srgbClr val="303246"/>
    <a:srgbClr val="FFBF61"/>
    <a:srgbClr val="ECC41C"/>
    <a:srgbClr val="F7825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92" d="100"/>
          <a:sy n="92" d="100"/>
        </p:scale>
        <p:origin x="-312" y="-11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printerSettings" Target="printerSettings/printerSettings1.bin"/><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colorful1#3">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D38CA3B-5501-44CC-8893-51AEB441457B}" type="doc">
      <dgm:prSet loTypeId="urn:microsoft.com/office/officeart/2005/8/layout/radial3" loCatId="relationship" qsTypeId="urn:microsoft.com/office/officeart/2005/8/quickstyle/simple1" qsCatId="simple" csTypeId="urn:microsoft.com/office/officeart/2005/8/colors/colorful1#3" csCatId="colorful" phldr="1"/>
      <dgm:spPr/>
      <dgm:t>
        <a:bodyPr/>
        <a:lstStyle/>
        <a:p>
          <a:endParaRPr lang="en-US"/>
        </a:p>
      </dgm:t>
    </dgm:pt>
    <dgm:pt modelId="{7D5DDC0B-40D5-4079-B766-BBA435EC3132}">
      <dgm:prSet phldrT="[Text]" custT="1"/>
      <dgm:spPr>
        <a:solidFill>
          <a:srgbClr val="F08372">
            <a:alpha val="75000"/>
          </a:srgbClr>
        </a:solidFill>
      </dgm:spPr>
      <dgm:t>
        <a:bodyPr/>
        <a:lstStyle/>
        <a:p>
          <a:pPr>
            <a:spcAft>
              <a:spcPts val="600"/>
            </a:spcAft>
          </a:pPr>
          <a:r>
            <a:rPr lang="en-US" sz="2000" dirty="0">
              <a:latin typeface="Cera Pro Medium" panose="00000600000000000000" pitchFamily="50" charset="0"/>
              <a:cs typeface="Arial" panose="020B0604020202020204" pitchFamily="34" charset="0"/>
            </a:rPr>
            <a:t>Kids are at the </a:t>
          </a:r>
        </a:p>
        <a:p>
          <a:pPr>
            <a:spcAft>
              <a:spcPts val="600"/>
            </a:spcAft>
          </a:pPr>
          <a:r>
            <a:rPr lang="en-US" sz="2000" dirty="0">
              <a:latin typeface="Cera Pro Medium" panose="00000600000000000000" pitchFamily="50" charset="0"/>
              <a:cs typeface="Arial" panose="020B0604020202020204" pitchFamily="34" charset="0"/>
            </a:rPr>
            <a:t>heart </a:t>
          </a:r>
        </a:p>
        <a:p>
          <a:pPr>
            <a:spcAft>
              <a:spcPts val="600"/>
            </a:spcAft>
          </a:pPr>
          <a:r>
            <a:rPr lang="en-US" sz="2000" dirty="0">
              <a:latin typeface="Cera Pro Medium" panose="00000600000000000000" pitchFamily="50" charset="0"/>
              <a:cs typeface="Arial" panose="020B0604020202020204" pitchFamily="34" charset="0"/>
            </a:rPr>
            <a:t>of everything </a:t>
          </a:r>
        </a:p>
        <a:p>
          <a:pPr>
            <a:spcAft>
              <a:spcPts val="600"/>
            </a:spcAft>
          </a:pPr>
          <a:r>
            <a:rPr lang="en-US" sz="2000" dirty="0">
              <a:latin typeface="Cera Pro Medium" panose="00000600000000000000" pitchFamily="50" charset="0"/>
              <a:cs typeface="Arial" panose="020B0604020202020204" pitchFamily="34" charset="0"/>
            </a:rPr>
            <a:t>we do</a:t>
          </a:r>
        </a:p>
      </dgm:t>
    </dgm:pt>
    <dgm:pt modelId="{0F390D14-0088-4A66-97FA-885EC23E2378}" type="parTrans" cxnId="{4145E8E2-DE3A-4984-9078-EC1190D87AE2}">
      <dgm:prSet/>
      <dgm:spPr/>
      <dgm:t>
        <a:bodyPr/>
        <a:lstStyle/>
        <a:p>
          <a:endParaRPr lang="en-US"/>
        </a:p>
      </dgm:t>
    </dgm:pt>
    <dgm:pt modelId="{AD38551E-22C8-4C76-9E1A-28EA3CBD3B09}" type="sibTrans" cxnId="{4145E8E2-DE3A-4984-9078-EC1190D87AE2}">
      <dgm:prSet/>
      <dgm:spPr/>
      <dgm:t>
        <a:bodyPr/>
        <a:lstStyle/>
        <a:p>
          <a:endParaRPr lang="en-US"/>
        </a:p>
      </dgm:t>
    </dgm:pt>
    <dgm:pt modelId="{DAB362C5-1E73-4ADB-87FE-67D3F22FBD40}">
      <dgm:prSet phldrT="[Text]"/>
      <dgm:spPr>
        <a:solidFill>
          <a:srgbClr val="61487F"/>
        </a:solidFill>
      </dgm:spPr>
      <dgm:t>
        <a:bodyPr/>
        <a:lstStyle/>
        <a:p>
          <a:r>
            <a:rPr lang="en-AU" dirty="0">
              <a:solidFill>
                <a:schemeClr val="bg1"/>
              </a:solidFill>
              <a:latin typeface="Cera Pro Medium" panose="00000600000000000000" pitchFamily="50" charset="0"/>
              <a:cs typeface="Arial" panose="020B0604020202020204" pitchFamily="34" charset="0"/>
            </a:rPr>
            <a:t>Evidence informed</a:t>
          </a:r>
          <a:endParaRPr lang="en-US" dirty="0">
            <a:solidFill>
              <a:schemeClr val="bg1"/>
            </a:solidFill>
            <a:latin typeface="Cera Pro Medium" panose="00000600000000000000" pitchFamily="50" charset="0"/>
            <a:cs typeface="Arial" panose="020B0604020202020204" pitchFamily="34" charset="0"/>
          </a:endParaRPr>
        </a:p>
      </dgm:t>
    </dgm:pt>
    <dgm:pt modelId="{5ECFE010-A515-44C1-989A-FD9DDB0E33B6}" type="parTrans" cxnId="{47C78AEE-1611-4E33-9517-1F7FA4B96D7C}">
      <dgm:prSet/>
      <dgm:spPr/>
      <dgm:t>
        <a:bodyPr/>
        <a:lstStyle/>
        <a:p>
          <a:endParaRPr lang="en-US"/>
        </a:p>
      </dgm:t>
    </dgm:pt>
    <dgm:pt modelId="{D0EA392A-36C0-47C7-8D79-E8B78130B355}" type="sibTrans" cxnId="{47C78AEE-1611-4E33-9517-1F7FA4B96D7C}">
      <dgm:prSet/>
      <dgm:spPr/>
      <dgm:t>
        <a:bodyPr/>
        <a:lstStyle/>
        <a:p>
          <a:endParaRPr lang="en-US"/>
        </a:p>
      </dgm:t>
    </dgm:pt>
    <dgm:pt modelId="{937CB480-88DC-4CF7-9D77-06E818ADC713}">
      <dgm:prSet phldrT="[Text]"/>
      <dgm:spPr>
        <a:solidFill>
          <a:srgbClr val="A4BDE4"/>
        </a:solidFill>
      </dgm:spPr>
      <dgm:t>
        <a:bodyPr/>
        <a:lstStyle/>
        <a:p>
          <a:r>
            <a:rPr lang="en-AU" dirty="0">
              <a:solidFill>
                <a:srgbClr val="F9F3F2"/>
              </a:solidFill>
              <a:latin typeface="Cera Pro Medium" panose="00000600000000000000" pitchFamily="50" charset="0"/>
              <a:cs typeface="Arial" panose="020B0604020202020204" pitchFamily="34" charset="0"/>
            </a:rPr>
            <a:t>Safe</a:t>
          </a:r>
          <a:endParaRPr lang="en-US" dirty="0">
            <a:solidFill>
              <a:srgbClr val="F9F3F2"/>
            </a:solidFill>
            <a:latin typeface="Cera Pro Medium" panose="00000600000000000000" pitchFamily="50" charset="0"/>
            <a:cs typeface="Arial" panose="020B0604020202020204" pitchFamily="34" charset="0"/>
          </a:endParaRPr>
        </a:p>
      </dgm:t>
    </dgm:pt>
    <dgm:pt modelId="{18D6373C-C6F4-4A06-8B78-B529D9B116A7}" type="parTrans" cxnId="{DB0C3495-5C55-4A35-8F4D-7D6A6F8A679A}">
      <dgm:prSet/>
      <dgm:spPr/>
      <dgm:t>
        <a:bodyPr/>
        <a:lstStyle/>
        <a:p>
          <a:endParaRPr lang="en-US"/>
        </a:p>
      </dgm:t>
    </dgm:pt>
    <dgm:pt modelId="{120177AE-71E4-4C93-BCAD-E92DEBC01ED8}" type="sibTrans" cxnId="{DB0C3495-5C55-4A35-8F4D-7D6A6F8A679A}">
      <dgm:prSet/>
      <dgm:spPr/>
      <dgm:t>
        <a:bodyPr/>
        <a:lstStyle/>
        <a:p>
          <a:endParaRPr lang="en-US"/>
        </a:p>
      </dgm:t>
    </dgm:pt>
    <dgm:pt modelId="{F2AE5ECB-2A1A-4971-B227-D57B97D7D904}">
      <dgm:prSet phldrT="[Text]"/>
      <dgm:spPr>
        <a:solidFill>
          <a:srgbClr val="FAC075"/>
        </a:solidFill>
      </dgm:spPr>
      <dgm:t>
        <a:bodyPr/>
        <a:lstStyle/>
        <a:p>
          <a:r>
            <a:rPr lang="en-AU" dirty="0">
              <a:solidFill>
                <a:srgbClr val="F9F3F2"/>
              </a:solidFill>
              <a:latin typeface="Cera Pro Medium" panose="00000600000000000000" pitchFamily="50" charset="0"/>
              <a:cs typeface="Arial" panose="020B0604020202020204" pitchFamily="34" charset="0"/>
            </a:rPr>
            <a:t>Person centred</a:t>
          </a:r>
          <a:endParaRPr lang="en-US" dirty="0">
            <a:solidFill>
              <a:srgbClr val="F9F3F2"/>
            </a:solidFill>
            <a:latin typeface="Cera Pro Medium" panose="00000600000000000000" pitchFamily="50" charset="0"/>
            <a:cs typeface="Arial" panose="020B0604020202020204" pitchFamily="34" charset="0"/>
          </a:endParaRPr>
        </a:p>
      </dgm:t>
    </dgm:pt>
    <dgm:pt modelId="{78E4385D-A7EF-4798-8489-12D125FA0F83}" type="parTrans" cxnId="{F5CE4A98-83A2-4125-ACD4-2DF36DED70FA}">
      <dgm:prSet/>
      <dgm:spPr/>
      <dgm:t>
        <a:bodyPr/>
        <a:lstStyle/>
        <a:p>
          <a:endParaRPr lang="en-US"/>
        </a:p>
      </dgm:t>
    </dgm:pt>
    <dgm:pt modelId="{6F7F6487-109D-421D-A7A4-02E67647CD1B}" type="sibTrans" cxnId="{F5CE4A98-83A2-4125-ACD4-2DF36DED70FA}">
      <dgm:prSet/>
      <dgm:spPr/>
      <dgm:t>
        <a:bodyPr/>
        <a:lstStyle/>
        <a:p>
          <a:endParaRPr lang="en-US"/>
        </a:p>
      </dgm:t>
    </dgm:pt>
    <dgm:pt modelId="{6EEBBCFB-44FB-47D9-B2AD-1B4884D71334}">
      <dgm:prSet phldrT="[Text]"/>
      <dgm:spPr>
        <a:solidFill>
          <a:srgbClr val="61487F"/>
        </a:solidFill>
      </dgm:spPr>
      <dgm:t>
        <a:bodyPr/>
        <a:lstStyle/>
        <a:p>
          <a:r>
            <a:rPr lang="en-AU" dirty="0">
              <a:solidFill>
                <a:srgbClr val="F9F3F2"/>
              </a:solidFill>
              <a:latin typeface="Cera Pro Medium" panose="00000600000000000000" pitchFamily="50" charset="0"/>
              <a:cs typeface="Arial" panose="020B0604020202020204" pitchFamily="34" charset="0"/>
            </a:rPr>
            <a:t>Trauma informed</a:t>
          </a:r>
          <a:endParaRPr lang="en-US" dirty="0">
            <a:solidFill>
              <a:srgbClr val="F9F3F2"/>
            </a:solidFill>
            <a:latin typeface="Cera Pro Medium" panose="00000600000000000000" pitchFamily="50" charset="0"/>
            <a:cs typeface="Arial" panose="020B0604020202020204" pitchFamily="34" charset="0"/>
          </a:endParaRPr>
        </a:p>
      </dgm:t>
    </dgm:pt>
    <dgm:pt modelId="{8D628C85-9F3E-4603-A36A-9B5E4367B54F}" type="parTrans" cxnId="{2A29695D-822B-4CF5-BDEF-9BD7B6895FCC}">
      <dgm:prSet/>
      <dgm:spPr/>
      <dgm:t>
        <a:bodyPr/>
        <a:lstStyle/>
        <a:p>
          <a:endParaRPr lang="en-US"/>
        </a:p>
      </dgm:t>
    </dgm:pt>
    <dgm:pt modelId="{CFD95C34-F8D1-4FC4-8CA1-6EFBC46B9DF7}" type="sibTrans" cxnId="{2A29695D-822B-4CF5-BDEF-9BD7B6895FCC}">
      <dgm:prSet/>
      <dgm:spPr/>
      <dgm:t>
        <a:bodyPr/>
        <a:lstStyle/>
        <a:p>
          <a:endParaRPr lang="en-US"/>
        </a:p>
      </dgm:t>
    </dgm:pt>
    <dgm:pt modelId="{EE57F1D8-7234-48C1-BCB1-BB61035E680C}">
      <dgm:prSet phldrT="[Text]"/>
      <dgm:spPr>
        <a:solidFill>
          <a:srgbClr val="A4BDE4"/>
        </a:solidFill>
      </dgm:spPr>
      <dgm:t>
        <a:bodyPr/>
        <a:lstStyle/>
        <a:p>
          <a:r>
            <a:rPr lang="en-AU" dirty="0">
              <a:solidFill>
                <a:srgbClr val="F9F3F2"/>
              </a:solidFill>
              <a:latin typeface="Cera Pro Medium" panose="00000600000000000000" pitchFamily="50" charset="0"/>
              <a:cs typeface="Arial" panose="020B0604020202020204" pitchFamily="34" charset="0"/>
            </a:rPr>
            <a:t>Child centred &amp; family inclusive</a:t>
          </a:r>
          <a:endParaRPr lang="en-US" dirty="0">
            <a:solidFill>
              <a:srgbClr val="F9F3F2"/>
            </a:solidFill>
            <a:latin typeface="Cera Pro Medium" panose="00000600000000000000" pitchFamily="50" charset="0"/>
            <a:cs typeface="Arial" panose="020B0604020202020204" pitchFamily="34" charset="0"/>
          </a:endParaRPr>
        </a:p>
      </dgm:t>
    </dgm:pt>
    <dgm:pt modelId="{DA505D46-0278-4F37-8883-1E9D2E6236A6}" type="parTrans" cxnId="{07467F52-634E-46BE-870F-1555D551B4DF}">
      <dgm:prSet/>
      <dgm:spPr/>
      <dgm:t>
        <a:bodyPr/>
        <a:lstStyle/>
        <a:p>
          <a:endParaRPr lang="en-US"/>
        </a:p>
      </dgm:t>
    </dgm:pt>
    <dgm:pt modelId="{AEEFE759-73A1-40F2-AFF0-FDF0D56A0836}" type="sibTrans" cxnId="{07467F52-634E-46BE-870F-1555D551B4DF}">
      <dgm:prSet/>
      <dgm:spPr/>
      <dgm:t>
        <a:bodyPr/>
        <a:lstStyle/>
        <a:p>
          <a:endParaRPr lang="en-US"/>
        </a:p>
      </dgm:t>
    </dgm:pt>
    <dgm:pt modelId="{172FED19-62DA-4BBE-B630-781E544E889C}">
      <dgm:prSet phldrT="[Text]"/>
      <dgm:spPr>
        <a:solidFill>
          <a:srgbClr val="F08372"/>
        </a:solidFill>
      </dgm:spPr>
      <dgm:t>
        <a:bodyPr/>
        <a:lstStyle/>
        <a:p>
          <a:r>
            <a:rPr lang="en-AU" dirty="0">
              <a:solidFill>
                <a:srgbClr val="F9F3F2"/>
              </a:solidFill>
              <a:latin typeface="Cera Pro Medium" panose="00000600000000000000" pitchFamily="50" charset="0"/>
              <a:cs typeface="Arial" panose="020B0604020202020204" pitchFamily="34" charset="0"/>
            </a:rPr>
            <a:t>Culturally responsive</a:t>
          </a:r>
          <a:endParaRPr lang="en-US" dirty="0">
            <a:solidFill>
              <a:srgbClr val="F9F3F2"/>
            </a:solidFill>
            <a:latin typeface="Cera Pro Medium" panose="00000600000000000000" pitchFamily="50" charset="0"/>
            <a:cs typeface="Arial" panose="020B0604020202020204" pitchFamily="34" charset="0"/>
          </a:endParaRPr>
        </a:p>
      </dgm:t>
    </dgm:pt>
    <dgm:pt modelId="{E8AAF2FB-9449-4125-872D-DCC65DDF13B3}" type="sibTrans" cxnId="{74D4058C-61F3-4F4C-9798-BE7D4A68F347}">
      <dgm:prSet/>
      <dgm:spPr/>
      <dgm:t>
        <a:bodyPr/>
        <a:lstStyle/>
        <a:p>
          <a:endParaRPr lang="en-US"/>
        </a:p>
      </dgm:t>
    </dgm:pt>
    <dgm:pt modelId="{6EFC1040-568C-48A8-B6C5-1B74886F81B1}" type="parTrans" cxnId="{74D4058C-61F3-4F4C-9798-BE7D4A68F347}">
      <dgm:prSet/>
      <dgm:spPr/>
      <dgm:t>
        <a:bodyPr/>
        <a:lstStyle/>
        <a:p>
          <a:endParaRPr lang="en-US"/>
        </a:p>
      </dgm:t>
    </dgm:pt>
    <dgm:pt modelId="{6AE6174B-FB36-4837-BB54-58B439136E98}">
      <dgm:prSet phldrT="[Text]"/>
      <dgm:spPr>
        <a:solidFill>
          <a:srgbClr val="FAC075"/>
        </a:solidFill>
      </dgm:spPr>
      <dgm:t>
        <a:bodyPr/>
        <a:lstStyle/>
        <a:p>
          <a:r>
            <a:rPr lang="en-AU" dirty="0">
              <a:solidFill>
                <a:srgbClr val="F9F3F2"/>
              </a:solidFill>
              <a:latin typeface="Cera Pro Medium" panose="00000600000000000000" pitchFamily="50" charset="0"/>
              <a:cs typeface="Arial" panose="020B0604020202020204" pitchFamily="34" charset="0"/>
            </a:rPr>
            <a:t>Holistic</a:t>
          </a:r>
          <a:endParaRPr lang="en-US" dirty="0">
            <a:solidFill>
              <a:srgbClr val="F9F3F2"/>
            </a:solidFill>
            <a:latin typeface="Cera Pro Medium" panose="00000600000000000000" pitchFamily="50" charset="0"/>
            <a:cs typeface="Arial" panose="020B0604020202020204" pitchFamily="34" charset="0"/>
          </a:endParaRPr>
        </a:p>
      </dgm:t>
    </dgm:pt>
    <dgm:pt modelId="{61E740F6-C798-4950-96A0-5763EC09D5B9}" type="sibTrans" cxnId="{1E74C9E1-4228-4022-B874-6EA697AC4450}">
      <dgm:prSet/>
      <dgm:spPr/>
      <dgm:t>
        <a:bodyPr/>
        <a:lstStyle/>
        <a:p>
          <a:endParaRPr lang="en-US"/>
        </a:p>
      </dgm:t>
    </dgm:pt>
    <dgm:pt modelId="{37BC862F-8237-4C4A-BFC3-621B8F32F584}" type="parTrans" cxnId="{1E74C9E1-4228-4022-B874-6EA697AC4450}">
      <dgm:prSet/>
      <dgm:spPr/>
      <dgm:t>
        <a:bodyPr/>
        <a:lstStyle/>
        <a:p>
          <a:endParaRPr lang="en-US"/>
        </a:p>
      </dgm:t>
    </dgm:pt>
    <dgm:pt modelId="{5F09E2E1-8265-49D4-8D5B-521BD19E0CAD}" type="pres">
      <dgm:prSet presAssocID="{9D38CA3B-5501-44CC-8893-51AEB441457B}" presName="composite" presStyleCnt="0">
        <dgm:presLayoutVars>
          <dgm:chMax val="1"/>
          <dgm:dir/>
          <dgm:resizeHandles val="exact"/>
        </dgm:presLayoutVars>
      </dgm:prSet>
      <dgm:spPr/>
      <dgm:t>
        <a:bodyPr/>
        <a:lstStyle/>
        <a:p>
          <a:endParaRPr lang="en-US"/>
        </a:p>
      </dgm:t>
    </dgm:pt>
    <dgm:pt modelId="{D77B8629-F2BC-4AC1-A6B8-54E1D1C37718}" type="pres">
      <dgm:prSet presAssocID="{9D38CA3B-5501-44CC-8893-51AEB441457B}" presName="radial" presStyleCnt="0">
        <dgm:presLayoutVars>
          <dgm:animLvl val="ctr"/>
        </dgm:presLayoutVars>
      </dgm:prSet>
      <dgm:spPr/>
    </dgm:pt>
    <dgm:pt modelId="{376809B1-E367-4447-B2BA-C888A27F0F2E}" type="pres">
      <dgm:prSet presAssocID="{7D5DDC0B-40D5-4079-B766-BBA435EC3132}" presName="centerShape" presStyleLbl="vennNode1" presStyleIdx="0" presStyleCnt="8"/>
      <dgm:spPr/>
      <dgm:t>
        <a:bodyPr/>
        <a:lstStyle/>
        <a:p>
          <a:endParaRPr lang="en-US"/>
        </a:p>
      </dgm:t>
    </dgm:pt>
    <dgm:pt modelId="{6BED5590-9429-4780-AA67-2610D3041B3C}" type="pres">
      <dgm:prSet presAssocID="{DAB362C5-1E73-4ADB-87FE-67D3F22FBD40}" presName="node" presStyleLbl="vennNode1" presStyleIdx="1" presStyleCnt="8">
        <dgm:presLayoutVars>
          <dgm:bulletEnabled val="1"/>
        </dgm:presLayoutVars>
      </dgm:prSet>
      <dgm:spPr/>
      <dgm:t>
        <a:bodyPr/>
        <a:lstStyle/>
        <a:p>
          <a:endParaRPr lang="en-US"/>
        </a:p>
      </dgm:t>
    </dgm:pt>
    <dgm:pt modelId="{53B428FD-CAA1-4DE6-BDA6-CACC476EDE45}" type="pres">
      <dgm:prSet presAssocID="{937CB480-88DC-4CF7-9D77-06E818ADC713}" presName="node" presStyleLbl="vennNode1" presStyleIdx="2" presStyleCnt="8">
        <dgm:presLayoutVars>
          <dgm:bulletEnabled val="1"/>
        </dgm:presLayoutVars>
      </dgm:prSet>
      <dgm:spPr/>
      <dgm:t>
        <a:bodyPr/>
        <a:lstStyle/>
        <a:p>
          <a:endParaRPr lang="en-US"/>
        </a:p>
      </dgm:t>
    </dgm:pt>
    <dgm:pt modelId="{853DC857-5869-4CAE-BF7E-0588678BEBD5}" type="pres">
      <dgm:prSet presAssocID="{F2AE5ECB-2A1A-4971-B227-D57B97D7D904}" presName="node" presStyleLbl="vennNode1" presStyleIdx="3" presStyleCnt="8">
        <dgm:presLayoutVars>
          <dgm:bulletEnabled val="1"/>
        </dgm:presLayoutVars>
      </dgm:prSet>
      <dgm:spPr/>
      <dgm:t>
        <a:bodyPr/>
        <a:lstStyle/>
        <a:p>
          <a:endParaRPr lang="en-US"/>
        </a:p>
      </dgm:t>
    </dgm:pt>
    <dgm:pt modelId="{D8100E94-D09C-4CD5-8C2E-E4C92FC8CE6C}" type="pres">
      <dgm:prSet presAssocID="{172FED19-62DA-4BBE-B630-781E544E889C}" presName="node" presStyleLbl="vennNode1" presStyleIdx="4" presStyleCnt="8">
        <dgm:presLayoutVars>
          <dgm:bulletEnabled val="1"/>
        </dgm:presLayoutVars>
      </dgm:prSet>
      <dgm:spPr/>
      <dgm:t>
        <a:bodyPr/>
        <a:lstStyle/>
        <a:p>
          <a:endParaRPr lang="en-US"/>
        </a:p>
      </dgm:t>
    </dgm:pt>
    <dgm:pt modelId="{A0DE7D1B-9D49-46AC-B135-4830199AAAEA}" type="pres">
      <dgm:prSet presAssocID="{6EEBBCFB-44FB-47D9-B2AD-1B4884D71334}" presName="node" presStyleLbl="vennNode1" presStyleIdx="5" presStyleCnt="8">
        <dgm:presLayoutVars>
          <dgm:bulletEnabled val="1"/>
        </dgm:presLayoutVars>
      </dgm:prSet>
      <dgm:spPr/>
      <dgm:t>
        <a:bodyPr/>
        <a:lstStyle/>
        <a:p>
          <a:endParaRPr lang="en-US"/>
        </a:p>
      </dgm:t>
    </dgm:pt>
    <dgm:pt modelId="{18B36B1A-782E-4945-A0EE-DA3B78D9F760}" type="pres">
      <dgm:prSet presAssocID="{EE57F1D8-7234-48C1-BCB1-BB61035E680C}" presName="node" presStyleLbl="vennNode1" presStyleIdx="6" presStyleCnt="8">
        <dgm:presLayoutVars>
          <dgm:bulletEnabled val="1"/>
        </dgm:presLayoutVars>
      </dgm:prSet>
      <dgm:spPr/>
      <dgm:t>
        <a:bodyPr/>
        <a:lstStyle/>
        <a:p>
          <a:endParaRPr lang="en-US"/>
        </a:p>
      </dgm:t>
    </dgm:pt>
    <dgm:pt modelId="{9E6947CD-E9FE-4B60-8456-62F6648EBEF6}" type="pres">
      <dgm:prSet presAssocID="{6AE6174B-FB36-4837-BB54-58B439136E98}" presName="node" presStyleLbl="vennNode1" presStyleIdx="7" presStyleCnt="8">
        <dgm:presLayoutVars>
          <dgm:bulletEnabled val="1"/>
        </dgm:presLayoutVars>
      </dgm:prSet>
      <dgm:spPr/>
      <dgm:t>
        <a:bodyPr/>
        <a:lstStyle/>
        <a:p>
          <a:endParaRPr lang="en-US"/>
        </a:p>
      </dgm:t>
    </dgm:pt>
  </dgm:ptLst>
  <dgm:cxnLst>
    <dgm:cxn modelId="{23A5F13B-5B3E-48A0-B411-912B675CD2CB}" type="presOf" srcId="{F2AE5ECB-2A1A-4971-B227-D57B97D7D904}" destId="{853DC857-5869-4CAE-BF7E-0588678BEBD5}" srcOrd="0" destOrd="0" presId="urn:microsoft.com/office/officeart/2005/8/layout/radial3"/>
    <dgm:cxn modelId="{1E74C9E1-4228-4022-B874-6EA697AC4450}" srcId="{7D5DDC0B-40D5-4079-B766-BBA435EC3132}" destId="{6AE6174B-FB36-4837-BB54-58B439136E98}" srcOrd="6" destOrd="0" parTransId="{37BC862F-8237-4C4A-BFC3-621B8F32F584}" sibTransId="{61E740F6-C798-4950-96A0-5763EC09D5B9}"/>
    <dgm:cxn modelId="{74D4058C-61F3-4F4C-9798-BE7D4A68F347}" srcId="{7D5DDC0B-40D5-4079-B766-BBA435EC3132}" destId="{172FED19-62DA-4BBE-B630-781E544E889C}" srcOrd="3" destOrd="0" parTransId="{6EFC1040-568C-48A8-B6C5-1B74886F81B1}" sibTransId="{E8AAF2FB-9449-4125-872D-DCC65DDF13B3}"/>
    <dgm:cxn modelId="{07467F52-634E-46BE-870F-1555D551B4DF}" srcId="{7D5DDC0B-40D5-4079-B766-BBA435EC3132}" destId="{EE57F1D8-7234-48C1-BCB1-BB61035E680C}" srcOrd="5" destOrd="0" parTransId="{DA505D46-0278-4F37-8883-1E9D2E6236A6}" sibTransId="{AEEFE759-73A1-40F2-AFF0-FDF0D56A0836}"/>
    <dgm:cxn modelId="{ACFA54D3-5C7B-468A-9B48-BA07FA6917B5}" type="presOf" srcId="{9D38CA3B-5501-44CC-8893-51AEB441457B}" destId="{5F09E2E1-8265-49D4-8D5B-521BD19E0CAD}" srcOrd="0" destOrd="0" presId="urn:microsoft.com/office/officeart/2005/8/layout/radial3"/>
    <dgm:cxn modelId="{CCEC125B-552C-42D5-9152-C4E91CB2F49C}" type="presOf" srcId="{DAB362C5-1E73-4ADB-87FE-67D3F22FBD40}" destId="{6BED5590-9429-4780-AA67-2610D3041B3C}" srcOrd="0" destOrd="0" presId="urn:microsoft.com/office/officeart/2005/8/layout/radial3"/>
    <dgm:cxn modelId="{2A29695D-822B-4CF5-BDEF-9BD7B6895FCC}" srcId="{7D5DDC0B-40D5-4079-B766-BBA435EC3132}" destId="{6EEBBCFB-44FB-47D9-B2AD-1B4884D71334}" srcOrd="4" destOrd="0" parTransId="{8D628C85-9F3E-4603-A36A-9B5E4367B54F}" sibTransId="{CFD95C34-F8D1-4FC4-8CA1-6EFBC46B9DF7}"/>
    <dgm:cxn modelId="{4F92186E-E54C-4F5A-B1DF-9EC2F97399CB}" type="presOf" srcId="{172FED19-62DA-4BBE-B630-781E544E889C}" destId="{D8100E94-D09C-4CD5-8C2E-E4C92FC8CE6C}" srcOrd="0" destOrd="0" presId="urn:microsoft.com/office/officeart/2005/8/layout/radial3"/>
    <dgm:cxn modelId="{BACB585E-5D8D-40F8-B1E8-F5FEA5B56E58}" type="presOf" srcId="{6EEBBCFB-44FB-47D9-B2AD-1B4884D71334}" destId="{A0DE7D1B-9D49-46AC-B135-4830199AAAEA}" srcOrd="0" destOrd="0" presId="urn:microsoft.com/office/officeart/2005/8/layout/radial3"/>
    <dgm:cxn modelId="{DB0C3495-5C55-4A35-8F4D-7D6A6F8A679A}" srcId="{7D5DDC0B-40D5-4079-B766-BBA435EC3132}" destId="{937CB480-88DC-4CF7-9D77-06E818ADC713}" srcOrd="1" destOrd="0" parTransId="{18D6373C-C6F4-4A06-8B78-B529D9B116A7}" sibTransId="{120177AE-71E4-4C93-BCAD-E92DEBC01ED8}"/>
    <dgm:cxn modelId="{47C78AEE-1611-4E33-9517-1F7FA4B96D7C}" srcId="{7D5DDC0B-40D5-4079-B766-BBA435EC3132}" destId="{DAB362C5-1E73-4ADB-87FE-67D3F22FBD40}" srcOrd="0" destOrd="0" parTransId="{5ECFE010-A515-44C1-989A-FD9DDB0E33B6}" sibTransId="{D0EA392A-36C0-47C7-8D79-E8B78130B355}"/>
    <dgm:cxn modelId="{F61EC1E9-7D86-4240-8F36-14E7E7E9C512}" type="presOf" srcId="{6AE6174B-FB36-4837-BB54-58B439136E98}" destId="{9E6947CD-E9FE-4B60-8456-62F6648EBEF6}" srcOrd="0" destOrd="0" presId="urn:microsoft.com/office/officeart/2005/8/layout/radial3"/>
    <dgm:cxn modelId="{8E069691-1165-4C03-B37A-5949B55B5B17}" type="presOf" srcId="{937CB480-88DC-4CF7-9D77-06E818ADC713}" destId="{53B428FD-CAA1-4DE6-BDA6-CACC476EDE45}" srcOrd="0" destOrd="0" presId="urn:microsoft.com/office/officeart/2005/8/layout/radial3"/>
    <dgm:cxn modelId="{F5CE4A98-83A2-4125-ACD4-2DF36DED70FA}" srcId="{7D5DDC0B-40D5-4079-B766-BBA435EC3132}" destId="{F2AE5ECB-2A1A-4971-B227-D57B97D7D904}" srcOrd="2" destOrd="0" parTransId="{78E4385D-A7EF-4798-8489-12D125FA0F83}" sibTransId="{6F7F6487-109D-421D-A7A4-02E67647CD1B}"/>
    <dgm:cxn modelId="{04DE2312-7B6D-4F98-AD68-B537566688FC}" type="presOf" srcId="{EE57F1D8-7234-48C1-BCB1-BB61035E680C}" destId="{18B36B1A-782E-4945-A0EE-DA3B78D9F760}" srcOrd="0" destOrd="0" presId="urn:microsoft.com/office/officeart/2005/8/layout/radial3"/>
    <dgm:cxn modelId="{ABD57358-E66E-4EAA-A1BD-E2EEFD54B023}" type="presOf" srcId="{7D5DDC0B-40D5-4079-B766-BBA435EC3132}" destId="{376809B1-E367-4447-B2BA-C888A27F0F2E}" srcOrd="0" destOrd="0" presId="urn:microsoft.com/office/officeart/2005/8/layout/radial3"/>
    <dgm:cxn modelId="{4145E8E2-DE3A-4984-9078-EC1190D87AE2}" srcId="{9D38CA3B-5501-44CC-8893-51AEB441457B}" destId="{7D5DDC0B-40D5-4079-B766-BBA435EC3132}" srcOrd="0" destOrd="0" parTransId="{0F390D14-0088-4A66-97FA-885EC23E2378}" sibTransId="{AD38551E-22C8-4C76-9E1A-28EA3CBD3B09}"/>
    <dgm:cxn modelId="{61AB3E54-1D87-4E26-A966-070BD7199F14}" type="presParOf" srcId="{5F09E2E1-8265-49D4-8D5B-521BD19E0CAD}" destId="{D77B8629-F2BC-4AC1-A6B8-54E1D1C37718}" srcOrd="0" destOrd="0" presId="urn:microsoft.com/office/officeart/2005/8/layout/radial3"/>
    <dgm:cxn modelId="{19655816-80B6-4FE4-8AD6-750C4BBA21F5}" type="presParOf" srcId="{D77B8629-F2BC-4AC1-A6B8-54E1D1C37718}" destId="{376809B1-E367-4447-B2BA-C888A27F0F2E}" srcOrd="0" destOrd="0" presId="urn:microsoft.com/office/officeart/2005/8/layout/radial3"/>
    <dgm:cxn modelId="{6826E477-C65D-4D30-9D03-B33857CF23A5}" type="presParOf" srcId="{D77B8629-F2BC-4AC1-A6B8-54E1D1C37718}" destId="{6BED5590-9429-4780-AA67-2610D3041B3C}" srcOrd="1" destOrd="0" presId="urn:microsoft.com/office/officeart/2005/8/layout/radial3"/>
    <dgm:cxn modelId="{9F7C58D5-2F2B-45B3-86FC-C2A3E9FFFC03}" type="presParOf" srcId="{D77B8629-F2BC-4AC1-A6B8-54E1D1C37718}" destId="{53B428FD-CAA1-4DE6-BDA6-CACC476EDE45}" srcOrd="2" destOrd="0" presId="urn:microsoft.com/office/officeart/2005/8/layout/radial3"/>
    <dgm:cxn modelId="{4952671B-20EB-4835-9D04-C75FF154A531}" type="presParOf" srcId="{D77B8629-F2BC-4AC1-A6B8-54E1D1C37718}" destId="{853DC857-5869-4CAE-BF7E-0588678BEBD5}" srcOrd="3" destOrd="0" presId="urn:microsoft.com/office/officeart/2005/8/layout/radial3"/>
    <dgm:cxn modelId="{50D6B828-9F24-4DFF-B804-961367D8843A}" type="presParOf" srcId="{D77B8629-F2BC-4AC1-A6B8-54E1D1C37718}" destId="{D8100E94-D09C-4CD5-8C2E-E4C92FC8CE6C}" srcOrd="4" destOrd="0" presId="urn:microsoft.com/office/officeart/2005/8/layout/radial3"/>
    <dgm:cxn modelId="{0CF6AB8E-849A-497E-AAD6-38CDC7228FAE}" type="presParOf" srcId="{D77B8629-F2BC-4AC1-A6B8-54E1D1C37718}" destId="{A0DE7D1B-9D49-46AC-B135-4830199AAAEA}" srcOrd="5" destOrd="0" presId="urn:microsoft.com/office/officeart/2005/8/layout/radial3"/>
    <dgm:cxn modelId="{97B561A9-40EE-46CF-BA79-D2563C202F23}" type="presParOf" srcId="{D77B8629-F2BC-4AC1-A6B8-54E1D1C37718}" destId="{18B36B1A-782E-4945-A0EE-DA3B78D9F760}" srcOrd="6" destOrd="0" presId="urn:microsoft.com/office/officeart/2005/8/layout/radial3"/>
    <dgm:cxn modelId="{FBA3F5F8-77EC-4C95-BDAA-F6A7C9D72AE0}" type="presParOf" srcId="{D77B8629-F2BC-4AC1-A6B8-54E1D1C37718}" destId="{9E6947CD-E9FE-4B60-8456-62F6648EBEF6}" srcOrd="7" destOrd="0" presId="urn:microsoft.com/office/officeart/2005/8/layout/radial3"/>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76809B1-E367-4447-B2BA-C888A27F0F2E}">
      <dsp:nvSpPr>
        <dsp:cNvPr id="0" name=""/>
        <dsp:cNvSpPr/>
      </dsp:nvSpPr>
      <dsp:spPr>
        <a:xfrm>
          <a:off x="2534708" y="1278724"/>
          <a:ext cx="3058583" cy="3058583"/>
        </a:xfrm>
        <a:prstGeom prst="ellipse">
          <a:avLst/>
        </a:prstGeom>
        <a:solidFill>
          <a:srgbClr val="F08372">
            <a:alpha val="75000"/>
          </a:srgb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ts val="600"/>
            </a:spcAft>
          </a:pPr>
          <a:r>
            <a:rPr lang="en-US" sz="2000" kern="1200" dirty="0">
              <a:latin typeface="Cera Pro Medium" panose="00000600000000000000" pitchFamily="50" charset="0"/>
              <a:cs typeface="Arial" panose="020B0604020202020204" pitchFamily="34" charset="0"/>
            </a:rPr>
            <a:t>Kids are at the </a:t>
          </a:r>
        </a:p>
        <a:p>
          <a:pPr lvl="0" algn="ctr" defTabSz="889000">
            <a:lnSpc>
              <a:spcPct val="90000"/>
            </a:lnSpc>
            <a:spcBef>
              <a:spcPct val="0"/>
            </a:spcBef>
            <a:spcAft>
              <a:spcPts val="600"/>
            </a:spcAft>
          </a:pPr>
          <a:r>
            <a:rPr lang="en-US" sz="2000" kern="1200" dirty="0">
              <a:latin typeface="Cera Pro Medium" panose="00000600000000000000" pitchFamily="50" charset="0"/>
              <a:cs typeface="Arial" panose="020B0604020202020204" pitchFamily="34" charset="0"/>
            </a:rPr>
            <a:t>heart </a:t>
          </a:r>
        </a:p>
        <a:p>
          <a:pPr lvl="0" algn="ctr" defTabSz="889000">
            <a:lnSpc>
              <a:spcPct val="90000"/>
            </a:lnSpc>
            <a:spcBef>
              <a:spcPct val="0"/>
            </a:spcBef>
            <a:spcAft>
              <a:spcPts val="600"/>
            </a:spcAft>
          </a:pPr>
          <a:r>
            <a:rPr lang="en-US" sz="2000" kern="1200" dirty="0">
              <a:latin typeface="Cera Pro Medium" panose="00000600000000000000" pitchFamily="50" charset="0"/>
              <a:cs typeface="Arial" panose="020B0604020202020204" pitchFamily="34" charset="0"/>
            </a:rPr>
            <a:t>of everything </a:t>
          </a:r>
        </a:p>
        <a:p>
          <a:pPr lvl="0" algn="ctr" defTabSz="889000">
            <a:lnSpc>
              <a:spcPct val="90000"/>
            </a:lnSpc>
            <a:spcBef>
              <a:spcPct val="0"/>
            </a:spcBef>
            <a:spcAft>
              <a:spcPts val="600"/>
            </a:spcAft>
          </a:pPr>
          <a:r>
            <a:rPr lang="en-US" sz="2000" kern="1200" dirty="0">
              <a:latin typeface="Cera Pro Medium" panose="00000600000000000000" pitchFamily="50" charset="0"/>
              <a:cs typeface="Arial" panose="020B0604020202020204" pitchFamily="34" charset="0"/>
            </a:rPr>
            <a:t>we do</a:t>
          </a:r>
        </a:p>
      </dsp:txBody>
      <dsp:txXfrm>
        <a:off x="2982627" y="1726643"/>
        <a:ext cx="2162745" cy="2162745"/>
      </dsp:txXfrm>
    </dsp:sp>
    <dsp:sp modelId="{6BED5590-9429-4780-AA67-2610D3041B3C}">
      <dsp:nvSpPr>
        <dsp:cNvPr id="0" name=""/>
        <dsp:cNvSpPr/>
      </dsp:nvSpPr>
      <dsp:spPr>
        <a:xfrm>
          <a:off x="3299354" y="50405"/>
          <a:ext cx="1529291" cy="1529291"/>
        </a:xfrm>
        <a:prstGeom prst="ellipse">
          <a:avLst/>
        </a:prstGeom>
        <a:solidFill>
          <a:srgbClr val="61487F"/>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r>
            <a:rPr lang="en-AU" sz="1700" kern="1200" dirty="0">
              <a:solidFill>
                <a:schemeClr val="bg1"/>
              </a:solidFill>
              <a:latin typeface="Cera Pro Medium" panose="00000600000000000000" pitchFamily="50" charset="0"/>
              <a:cs typeface="Arial" panose="020B0604020202020204" pitchFamily="34" charset="0"/>
            </a:rPr>
            <a:t>Evidence informed</a:t>
          </a:r>
          <a:endParaRPr lang="en-US" sz="1700" kern="1200" dirty="0">
            <a:solidFill>
              <a:schemeClr val="bg1"/>
            </a:solidFill>
            <a:latin typeface="Cera Pro Medium" panose="00000600000000000000" pitchFamily="50" charset="0"/>
            <a:cs typeface="Arial" panose="020B0604020202020204" pitchFamily="34" charset="0"/>
          </a:endParaRPr>
        </a:p>
      </dsp:txBody>
      <dsp:txXfrm>
        <a:off x="3523313" y="274364"/>
        <a:ext cx="1081373" cy="1081373"/>
      </dsp:txXfrm>
    </dsp:sp>
    <dsp:sp modelId="{53B428FD-CAA1-4DE6-BDA6-CACC476EDE45}">
      <dsp:nvSpPr>
        <dsp:cNvPr id="0" name=""/>
        <dsp:cNvSpPr/>
      </dsp:nvSpPr>
      <dsp:spPr>
        <a:xfrm>
          <a:off x="4857517" y="800776"/>
          <a:ext cx="1529291" cy="1529291"/>
        </a:xfrm>
        <a:prstGeom prst="ellipse">
          <a:avLst/>
        </a:prstGeom>
        <a:solidFill>
          <a:srgbClr val="A4BDE4"/>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r>
            <a:rPr lang="en-AU" sz="1700" kern="1200" dirty="0">
              <a:solidFill>
                <a:srgbClr val="F9F3F2"/>
              </a:solidFill>
              <a:latin typeface="Cera Pro Medium" panose="00000600000000000000" pitchFamily="50" charset="0"/>
              <a:cs typeface="Arial" panose="020B0604020202020204" pitchFamily="34" charset="0"/>
            </a:rPr>
            <a:t>Safe</a:t>
          </a:r>
          <a:endParaRPr lang="en-US" sz="1700" kern="1200" dirty="0">
            <a:solidFill>
              <a:srgbClr val="F9F3F2"/>
            </a:solidFill>
            <a:latin typeface="Cera Pro Medium" panose="00000600000000000000" pitchFamily="50" charset="0"/>
            <a:cs typeface="Arial" panose="020B0604020202020204" pitchFamily="34" charset="0"/>
          </a:endParaRPr>
        </a:p>
      </dsp:txBody>
      <dsp:txXfrm>
        <a:off x="5081476" y="1024735"/>
        <a:ext cx="1081373" cy="1081373"/>
      </dsp:txXfrm>
    </dsp:sp>
    <dsp:sp modelId="{853DC857-5869-4CAE-BF7E-0588678BEBD5}">
      <dsp:nvSpPr>
        <dsp:cNvPr id="0" name=""/>
        <dsp:cNvSpPr/>
      </dsp:nvSpPr>
      <dsp:spPr>
        <a:xfrm>
          <a:off x="5242351" y="2486846"/>
          <a:ext cx="1529291" cy="1529291"/>
        </a:xfrm>
        <a:prstGeom prst="ellipse">
          <a:avLst/>
        </a:prstGeom>
        <a:solidFill>
          <a:srgbClr val="FAC075"/>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r>
            <a:rPr lang="en-AU" sz="1700" kern="1200" dirty="0">
              <a:solidFill>
                <a:srgbClr val="F9F3F2"/>
              </a:solidFill>
              <a:latin typeface="Cera Pro Medium" panose="00000600000000000000" pitchFamily="50" charset="0"/>
              <a:cs typeface="Arial" panose="020B0604020202020204" pitchFamily="34" charset="0"/>
            </a:rPr>
            <a:t>Person centred</a:t>
          </a:r>
          <a:endParaRPr lang="en-US" sz="1700" kern="1200" dirty="0">
            <a:solidFill>
              <a:srgbClr val="F9F3F2"/>
            </a:solidFill>
            <a:latin typeface="Cera Pro Medium" panose="00000600000000000000" pitchFamily="50" charset="0"/>
            <a:cs typeface="Arial" panose="020B0604020202020204" pitchFamily="34" charset="0"/>
          </a:endParaRPr>
        </a:p>
      </dsp:txBody>
      <dsp:txXfrm>
        <a:off x="5466310" y="2710805"/>
        <a:ext cx="1081373" cy="1081373"/>
      </dsp:txXfrm>
    </dsp:sp>
    <dsp:sp modelId="{D8100E94-D09C-4CD5-8C2E-E4C92FC8CE6C}">
      <dsp:nvSpPr>
        <dsp:cNvPr id="0" name=""/>
        <dsp:cNvSpPr/>
      </dsp:nvSpPr>
      <dsp:spPr>
        <a:xfrm>
          <a:off x="4164069" y="3838970"/>
          <a:ext cx="1529291" cy="1529291"/>
        </a:xfrm>
        <a:prstGeom prst="ellipse">
          <a:avLst/>
        </a:prstGeom>
        <a:solidFill>
          <a:srgbClr val="F0837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r>
            <a:rPr lang="en-AU" sz="1700" kern="1200" dirty="0">
              <a:solidFill>
                <a:srgbClr val="F9F3F2"/>
              </a:solidFill>
              <a:latin typeface="Cera Pro Medium" panose="00000600000000000000" pitchFamily="50" charset="0"/>
              <a:cs typeface="Arial" panose="020B0604020202020204" pitchFamily="34" charset="0"/>
            </a:rPr>
            <a:t>Culturally responsive</a:t>
          </a:r>
          <a:endParaRPr lang="en-US" sz="1700" kern="1200" dirty="0">
            <a:solidFill>
              <a:srgbClr val="F9F3F2"/>
            </a:solidFill>
            <a:latin typeface="Cera Pro Medium" panose="00000600000000000000" pitchFamily="50" charset="0"/>
            <a:cs typeface="Arial" panose="020B0604020202020204" pitchFamily="34" charset="0"/>
          </a:endParaRPr>
        </a:p>
      </dsp:txBody>
      <dsp:txXfrm>
        <a:off x="4388028" y="4062929"/>
        <a:ext cx="1081373" cy="1081373"/>
      </dsp:txXfrm>
    </dsp:sp>
    <dsp:sp modelId="{A0DE7D1B-9D49-46AC-B135-4830199AAAEA}">
      <dsp:nvSpPr>
        <dsp:cNvPr id="0" name=""/>
        <dsp:cNvSpPr/>
      </dsp:nvSpPr>
      <dsp:spPr>
        <a:xfrm>
          <a:off x="2434638" y="3838970"/>
          <a:ext cx="1529291" cy="1529291"/>
        </a:xfrm>
        <a:prstGeom prst="ellipse">
          <a:avLst/>
        </a:prstGeom>
        <a:solidFill>
          <a:srgbClr val="61487F"/>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r>
            <a:rPr lang="en-AU" sz="1700" kern="1200" dirty="0">
              <a:solidFill>
                <a:srgbClr val="F9F3F2"/>
              </a:solidFill>
              <a:latin typeface="Cera Pro Medium" panose="00000600000000000000" pitchFamily="50" charset="0"/>
              <a:cs typeface="Arial" panose="020B0604020202020204" pitchFamily="34" charset="0"/>
            </a:rPr>
            <a:t>Trauma informed</a:t>
          </a:r>
          <a:endParaRPr lang="en-US" sz="1700" kern="1200" dirty="0">
            <a:solidFill>
              <a:srgbClr val="F9F3F2"/>
            </a:solidFill>
            <a:latin typeface="Cera Pro Medium" panose="00000600000000000000" pitchFamily="50" charset="0"/>
            <a:cs typeface="Arial" panose="020B0604020202020204" pitchFamily="34" charset="0"/>
          </a:endParaRPr>
        </a:p>
      </dsp:txBody>
      <dsp:txXfrm>
        <a:off x="2658597" y="4062929"/>
        <a:ext cx="1081373" cy="1081373"/>
      </dsp:txXfrm>
    </dsp:sp>
    <dsp:sp modelId="{18B36B1A-782E-4945-A0EE-DA3B78D9F760}">
      <dsp:nvSpPr>
        <dsp:cNvPr id="0" name=""/>
        <dsp:cNvSpPr/>
      </dsp:nvSpPr>
      <dsp:spPr>
        <a:xfrm>
          <a:off x="1356356" y="2486846"/>
          <a:ext cx="1529291" cy="1529291"/>
        </a:xfrm>
        <a:prstGeom prst="ellipse">
          <a:avLst/>
        </a:prstGeom>
        <a:solidFill>
          <a:srgbClr val="A4BDE4"/>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r>
            <a:rPr lang="en-AU" sz="1700" kern="1200" dirty="0">
              <a:solidFill>
                <a:srgbClr val="F9F3F2"/>
              </a:solidFill>
              <a:latin typeface="Cera Pro Medium" panose="00000600000000000000" pitchFamily="50" charset="0"/>
              <a:cs typeface="Arial" panose="020B0604020202020204" pitchFamily="34" charset="0"/>
            </a:rPr>
            <a:t>Child centred &amp; family inclusive</a:t>
          </a:r>
          <a:endParaRPr lang="en-US" sz="1700" kern="1200" dirty="0">
            <a:solidFill>
              <a:srgbClr val="F9F3F2"/>
            </a:solidFill>
            <a:latin typeface="Cera Pro Medium" panose="00000600000000000000" pitchFamily="50" charset="0"/>
            <a:cs typeface="Arial" panose="020B0604020202020204" pitchFamily="34" charset="0"/>
          </a:endParaRPr>
        </a:p>
      </dsp:txBody>
      <dsp:txXfrm>
        <a:off x="1580315" y="2710805"/>
        <a:ext cx="1081373" cy="1081373"/>
      </dsp:txXfrm>
    </dsp:sp>
    <dsp:sp modelId="{9E6947CD-E9FE-4B60-8456-62F6648EBEF6}">
      <dsp:nvSpPr>
        <dsp:cNvPr id="0" name=""/>
        <dsp:cNvSpPr/>
      </dsp:nvSpPr>
      <dsp:spPr>
        <a:xfrm>
          <a:off x="1741191" y="800776"/>
          <a:ext cx="1529291" cy="1529291"/>
        </a:xfrm>
        <a:prstGeom prst="ellipse">
          <a:avLst/>
        </a:prstGeom>
        <a:solidFill>
          <a:srgbClr val="FAC075"/>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r>
            <a:rPr lang="en-AU" sz="1700" kern="1200" dirty="0">
              <a:solidFill>
                <a:srgbClr val="F9F3F2"/>
              </a:solidFill>
              <a:latin typeface="Cera Pro Medium" panose="00000600000000000000" pitchFamily="50" charset="0"/>
              <a:cs typeface="Arial" panose="020B0604020202020204" pitchFamily="34" charset="0"/>
            </a:rPr>
            <a:t>Holistic</a:t>
          </a:r>
          <a:endParaRPr lang="en-US" sz="1700" kern="1200" dirty="0">
            <a:solidFill>
              <a:srgbClr val="F9F3F2"/>
            </a:solidFill>
            <a:latin typeface="Cera Pro Medium" panose="00000600000000000000" pitchFamily="50" charset="0"/>
            <a:cs typeface="Arial" panose="020B0604020202020204" pitchFamily="34" charset="0"/>
          </a:endParaRPr>
        </a:p>
      </dsp:txBody>
      <dsp:txXfrm>
        <a:off x="1965150" y="1024735"/>
        <a:ext cx="1081373" cy="1081373"/>
      </dsp:txXfrm>
    </dsp:sp>
  </dsp:spTree>
</dsp:drawing>
</file>

<file path=ppt/diagrams/layout1.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A074BD0-AAB6-41EF-B72B-00A17CEE788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a:extLst>
              <a:ext uri="{FF2B5EF4-FFF2-40B4-BE49-F238E27FC236}">
                <a16:creationId xmlns:a16="http://schemas.microsoft.com/office/drawing/2014/main" xmlns="" id="{C3B4D881-FE6B-4B14-B8F6-0AFA0C29F1D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Date Placeholder 3">
            <a:extLst>
              <a:ext uri="{FF2B5EF4-FFF2-40B4-BE49-F238E27FC236}">
                <a16:creationId xmlns:a16="http://schemas.microsoft.com/office/drawing/2014/main" xmlns="" id="{5148430B-A1A9-4793-876D-B6AEA3DE62CD}"/>
              </a:ext>
            </a:extLst>
          </p:cNvPr>
          <p:cNvSpPr>
            <a:spLocks noGrp="1"/>
          </p:cNvSpPr>
          <p:nvPr>
            <p:ph type="dt" sz="half" idx="10"/>
          </p:nvPr>
        </p:nvSpPr>
        <p:spPr/>
        <p:txBody>
          <a:bodyPr/>
          <a:lstStyle/>
          <a:p>
            <a:fld id="{6CE6DA8F-F888-415D-9B00-C6B9FF964336}" type="datetimeFigureOut">
              <a:rPr lang="en-AU" smtClean="0"/>
              <a:pPr/>
              <a:t>19/12/18</a:t>
            </a:fld>
            <a:endParaRPr lang="en-AU"/>
          </a:p>
        </p:txBody>
      </p:sp>
      <p:sp>
        <p:nvSpPr>
          <p:cNvPr id="5" name="Footer Placeholder 4">
            <a:extLst>
              <a:ext uri="{FF2B5EF4-FFF2-40B4-BE49-F238E27FC236}">
                <a16:creationId xmlns:a16="http://schemas.microsoft.com/office/drawing/2014/main" xmlns="" id="{A31C8AFB-7CA5-42F4-8861-5C00707388A6}"/>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xmlns="" id="{A24E133B-04E9-46A2-AE1E-C4B995CF05BB}"/>
              </a:ext>
            </a:extLst>
          </p:cNvPr>
          <p:cNvSpPr>
            <a:spLocks noGrp="1"/>
          </p:cNvSpPr>
          <p:nvPr>
            <p:ph type="sldNum" sz="quarter" idx="12"/>
          </p:nvPr>
        </p:nvSpPr>
        <p:spPr/>
        <p:txBody>
          <a:bodyPr/>
          <a:lstStyle/>
          <a:p>
            <a:fld id="{3B3DBE2F-1CDE-4B06-8924-879A4D665FA5}" type="slidenum">
              <a:rPr lang="en-AU" smtClean="0"/>
              <a:pPr/>
              <a:t>‹#›</a:t>
            </a:fld>
            <a:endParaRPr lang="en-AU"/>
          </a:p>
        </p:txBody>
      </p:sp>
    </p:spTree>
    <p:extLst>
      <p:ext uri="{BB962C8B-B14F-4D97-AF65-F5344CB8AC3E}">
        <p14:creationId xmlns:p14="http://schemas.microsoft.com/office/powerpoint/2010/main" val="14173533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3DC3373-57B9-4CBB-833F-5DC76542A379}"/>
              </a:ext>
            </a:extLst>
          </p:cNvPr>
          <p:cNvSpPr>
            <a:spLocks noGrp="1"/>
          </p:cNvSpPr>
          <p:nvPr>
            <p:ph type="title"/>
          </p:nvPr>
        </p:nvSpPr>
        <p:spPr/>
        <p:txBody>
          <a:bodyPr/>
          <a:lstStyle/>
          <a:p>
            <a:r>
              <a:rPr lang="en-US"/>
              <a:t>Click to edit Master title style</a:t>
            </a:r>
            <a:endParaRPr lang="en-AU"/>
          </a:p>
        </p:txBody>
      </p:sp>
      <p:sp>
        <p:nvSpPr>
          <p:cNvPr id="3" name="Vertical Text Placeholder 2">
            <a:extLst>
              <a:ext uri="{FF2B5EF4-FFF2-40B4-BE49-F238E27FC236}">
                <a16:creationId xmlns:a16="http://schemas.microsoft.com/office/drawing/2014/main" xmlns="" id="{59E3C5E0-6F74-4DBC-AFBF-4CC4170A8DED}"/>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xmlns="" id="{D527598A-FB72-4325-88AC-4677BEA9B8F2}"/>
              </a:ext>
            </a:extLst>
          </p:cNvPr>
          <p:cNvSpPr>
            <a:spLocks noGrp="1"/>
          </p:cNvSpPr>
          <p:nvPr>
            <p:ph type="dt" sz="half" idx="10"/>
          </p:nvPr>
        </p:nvSpPr>
        <p:spPr/>
        <p:txBody>
          <a:bodyPr/>
          <a:lstStyle/>
          <a:p>
            <a:fld id="{6CE6DA8F-F888-415D-9B00-C6B9FF964336}" type="datetimeFigureOut">
              <a:rPr lang="en-AU" smtClean="0"/>
              <a:pPr/>
              <a:t>19/12/18</a:t>
            </a:fld>
            <a:endParaRPr lang="en-AU"/>
          </a:p>
        </p:txBody>
      </p:sp>
      <p:sp>
        <p:nvSpPr>
          <p:cNvPr id="5" name="Footer Placeholder 4">
            <a:extLst>
              <a:ext uri="{FF2B5EF4-FFF2-40B4-BE49-F238E27FC236}">
                <a16:creationId xmlns:a16="http://schemas.microsoft.com/office/drawing/2014/main" xmlns="" id="{F941D9A5-9862-415D-9585-9280A8A91DFA}"/>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xmlns="" id="{9F152E35-6759-4660-B65F-0AA7E8201DB8}"/>
              </a:ext>
            </a:extLst>
          </p:cNvPr>
          <p:cNvSpPr>
            <a:spLocks noGrp="1"/>
          </p:cNvSpPr>
          <p:nvPr>
            <p:ph type="sldNum" sz="quarter" idx="12"/>
          </p:nvPr>
        </p:nvSpPr>
        <p:spPr/>
        <p:txBody>
          <a:bodyPr/>
          <a:lstStyle/>
          <a:p>
            <a:fld id="{3B3DBE2F-1CDE-4B06-8924-879A4D665FA5}" type="slidenum">
              <a:rPr lang="en-AU" smtClean="0"/>
              <a:pPr/>
              <a:t>‹#›</a:t>
            </a:fld>
            <a:endParaRPr lang="en-AU"/>
          </a:p>
        </p:txBody>
      </p:sp>
    </p:spTree>
    <p:extLst>
      <p:ext uri="{BB962C8B-B14F-4D97-AF65-F5344CB8AC3E}">
        <p14:creationId xmlns:p14="http://schemas.microsoft.com/office/powerpoint/2010/main" val="19332586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8719D109-DAB1-4CB5-BC5D-FF647538A4F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AU"/>
          </a:p>
        </p:txBody>
      </p:sp>
      <p:sp>
        <p:nvSpPr>
          <p:cNvPr id="3" name="Vertical Text Placeholder 2">
            <a:extLst>
              <a:ext uri="{FF2B5EF4-FFF2-40B4-BE49-F238E27FC236}">
                <a16:creationId xmlns:a16="http://schemas.microsoft.com/office/drawing/2014/main" xmlns="" id="{CE3BAE4E-67CC-452A-AA68-3682421E4DA6}"/>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xmlns="" id="{811B28FF-C66B-4DA2-93E8-3BFF01626EE2}"/>
              </a:ext>
            </a:extLst>
          </p:cNvPr>
          <p:cNvSpPr>
            <a:spLocks noGrp="1"/>
          </p:cNvSpPr>
          <p:nvPr>
            <p:ph type="dt" sz="half" idx="10"/>
          </p:nvPr>
        </p:nvSpPr>
        <p:spPr/>
        <p:txBody>
          <a:bodyPr/>
          <a:lstStyle/>
          <a:p>
            <a:fld id="{6CE6DA8F-F888-415D-9B00-C6B9FF964336}" type="datetimeFigureOut">
              <a:rPr lang="en-AU" smtClean="0"/>
              <a:pPr/>
              <a:t>19/12/18</a:t>
            </a:fld>
            <a:endParaRPr lang="en-AU"/>
          </a:p>
        </p:txBody>
      </p:sp>
      <p:sp>
        <p:nvSpPr>
          <p:cNvPr id="5" name="Footer Placeholder 4">
            <a:extLst>
              <a:ext uri="{FF2B5EF4-FFF2-40B4-BE49-F238E27FC236}">
                <a16:creationId xmlns:a16="http://schemas.microsoft.com/office/drawing/2014/main" xmlns="" id="{6716DC1D-D47D-4FF3-BF26-B9C027C6EF59}"/>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xmlns="" id="{BB027C0E-B8FF-4CA5-88B5-5AB23F584AF9}"/>
              </a:ext>
            </a:extLst>
          </p:cNvPr>
          <p:cNvSpPr>
            <a:spLocks noGrp="1"/>
          </p:cNvSpPr>
          <p:nvPr>
            <p:ph type="sldNum" sz="quarter" idx="12"/>
          </p:nvPr>
        </p:nvSpPr>
        <p:spPr/>
        <p:txBody>
          <a:bodyPr/>
          <a:lstStyle/>
          <a:p>
            <a:fld id="{3B3DBE2F-1CDE-4B06-8924-879A4D665FA5}" type="slidenum">
              <a:rPr lang="en-AU" smtClean="0"/>
              <a:pPr/>
              <a:t>‹#›</a:t>
            </a:fld>
            <a:endParaRPr lang="en-AU"/>
          </a:p>
        </p:txBody>
      </p:sp>
    </p:spTree>
    <p:extLst>
      <p:ext uri="{BB962C8B-B14F-4D97-AF65-F5344CB8AC3E}">
        <p14:creationId xmlns:p14="http://schemas.microsoft.com/office/powerpoint/2010/main" val="769873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40FE575-AAEF-4324-A451-9F3E17D37B07}"/>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xmlns="" id="{702BDFCA-8C16-432A-AD8B-F37387A05864}"/>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xmlns="" id="{5485164D-E64D-4F9C-90B0-5A398667C500}"/>
              </a:ext>
            </a:extLst>
          </p:cNvPr>
          <p:cNvSpPr>
            <a:spLocks noGrp="1"/>
          </p:cNvSpPr>
          <p:nvPr>
            <p:ph type="dt" sz="half" idx="10"/>
          </p:nvPr>
        </p:nvSpPr>
        <p:spPr/>
        <p:txBody>
          <a:bodyPr/>
          <a:lstStyle/>
          <a:p>
            <a:fld id="{6CE6DA8F-F888-415D-9B00-C6B9FF964336}" type="datetimeFigureOut">
              <a:rPr lang="en-AU" smtClean="0"/>
              <a:pPr/>
              <a:t>19/12/18</a:t>
            </a:fld>
            <a:endParaRPr lang="en-AU"/>
          </a:p>
        </p:txBody>
      </p:sp>
      <p:sp>
        <p:nvSpPr>
          <p:cNvPr id="5" name="Footer Placeholder 4">
            <a:extLst>
              <a:ext uri="{FF2B5EF4-FFF2-40B4-BE49-F238E27FC236}">
                <a16:creationId xmlns:a16="http://schemas.microsoft.com/office/drawing/2014/main" xmlns="" id="{776A3D36-2560-4E53-B4EF-B519C4CE7ABE}"/>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xmlns="" id="{FCA86DA4-B368-40D7-B2AB-CA822480CC50}"/>
              </a:ext>
            </a:extLst>
          </p:cNvPr>
          <p:cNvSpPr>
            <a:spLocks noGrp="1"/>
          </p:cNvSpPr>
          <p:nvPr>
            <p:ph type="sldNum" sz="quarter" idx="12"/>
          </p:nvPr>
        </p:nvSpPr>
        <p:spPr/>
        <p:txBody>
          <a:bodyPr/>
          <a:lstStyle/>
          <a:p>
            <a:fld id="{3B3DBE2F-1CDE-4B06-8924-879A4D665FA5}" type="slidenum">
              <a:rPr lang="en-AU" smtClean="0"/>
              <a:pPr/>
              <a:t>‹#›</a:t>
            </a:fld>
            <a:endParaRPr lang="en-AU"/>
          </a:p>
        </p:txBody>
      </p:sp>
    </p:spTree>
    <p:extLst>
      <p:ext uri="{BB962C8B-B14F-4D97-AF65-F5344CB8AC3E}">
        <p14:creationId xmlns:p14="http://schemas.microsoft.com/office/powerpoint/2010/main" val="34941747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3490147-D308-4434-8BF2-18115FFE179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a:extLst>
              <a:ext uri="{FF2B5EF4-FFF2-40B4-BE49-F238E27FC236}">
                <a16:creationId xmlns:a16="http://schemas.microsoft.com/office/drawing/2014/main" xmlns="" id="{0778219E-D31D-4A71-909E-ABD504E2F19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xmlns="" id="{697553CE-E5B2-425D-8B11-5AA929E24905}"/>
              </a:ext>
            </a:extLst>
          </p:cNvPr>
          <p:cNvSpPr>
            <a:spLocks noGrp="1"/>
          </p:cNvSpPr>
          <p:nvPr>
            <p:ph type="dt" sz="half" idx="10"/>
          </p:nvPr>
        </p:nvSpPr>
        <p:spPr/>
        <p:txBody>
          <a:bodyPr/>
          <a:lstStyle/>
          <a:p>
            <a:fld id="{6CE6DA8F-F888-415D-9B00-C6B9FF964336}" type="datetimeFigureOut">
              <a:rPr lang="en-AU" smtClean="0"/>
              <a:pPr/>
              <a:t>19/12/18</a:t>
            </a:fld>
            <a:endParaRPr lang="en-AU"/>
          </a:p>
        </p:txBody>
      </p:sp>
      <p:sp>
        <p:nvSpPr>
          <p:cNvPr id="5" name="Footer Placeholder 4">
            <a:extLst>
              <a:ext uri="{FF2B5EF4-FFF2-40B4-BE49-F238E27FC236}">
                <a16:creationId xmlns:a16="http://schemas.microsoft.com/office/drawing/2014/main" xmlns="" id="{8745EEB1-C85F-45F4-A529-A3463534CB9B}"/>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xmlns="" id="{C136ADF6-4294-44AE-ACEF-698F5ACD5DE7}"/>
              </a:ext>
            </a:extLst>
          </p:cNvPr>
          <p:cNvSpPr>
            <a:spLocks noGrp="1"/>
          </p:cNvSpPr>
          <p:nvPr>
            <p:ph type="sldNum" sz="quarter" idx="12"/>
          </p:nvPr>
        </p:nvSpPr>
        <p:spPr/>
        <p:txBody>
          <a:bodyPr/>
          <a:lstStyle/>
          <a:p>
            <a:fld id="{3B3DBE2F-1CDE-4B06-8924-879A4D665FA5}" type="slidenum">
              <a:rPr lang="en-AU" smtClean="0"/>
              <a:pPr/>
              <a:t>‹#›</a:t>
            </a:fld>
            <a:endParaRPr lang="en-AU"/>
          </a:p>
        </p:txBody>
      </p:sp>
    </p:spTree>
    <p:extLst>
      <p:ext uri="{BB962C8B-B14F-4D97-AF65-F5344CB8AC3E}">
        <p14:creationId xmlns:p14="http://schemas.microsoft.com/office/powerpoint/2010/main" val="10978110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C7B5044-B93A-4B2D-B9B5-EF97F9DEA47B}"/>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xmlns="" id="{656C36ED-C4D6-4B1D-AF27-7E02E7A05B8A}"/>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xmlns="" id="{3B901822-A8EC-4264-B714-A614BF0DCA40}"/>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a:extLst>
              <a:ext uri="{FF2B5EF4-FFF2-40B4-BE49-F238E27FC236}">
                <a16:creationId xmlns:a16="http://schemas.microsoft.com/office/drawing/2014/main" xmlns="" id="{3371EA20-897C-4900-8641-D3A1C2DFD754}"/>
              </a:ext>
            </a:extLst>
          </p:cNvPr>
          <p:cNvSpPr>
            <a:spLocks noGrp="1"/>
          </p:cNvSpPr>
          <p:nvPr>
            <p:ph type="dt" sz="half" idx="10"/>
          </p:nvPr>
        </p:nvSpPr>
        <p:spPr/>
        <p:txBody>
          <a:bodyPr/>
          <a:lstStyle/>
          <a:p>
            <a:fld id="{6CE6DA8F-F888-415D-9B00-C6B9FF964336}" type="datetimeFigureOut">
              <a:rPr lang="en-AU" smtClean="0"/>
              <a:pPr/>
              <a:t>19/12/18</a:t>
            </a:fld>
            <a:endParaRPr lang="en-AU"/>
          </a:p>
        </p:txBody>
      </p:sp>
      <p:sp>
        <p:nvSpPr>
          <p:cNvPr id="6" name="Footer Placeholder 5">
            <a:extLst>
              <a:ext uri="{FF2B5EF4-FFF2-40B4-BE49-F238E27FC236}">
                <a16:creationId xmlns:a16="http://schemas.microsoft.com/office/drawing/2014/main" xmlns="" id="{A25CDCB0-2614-4F15-A18F-670A22C75642}"/>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xmlns="" id="{AC03520D-E36C-42B0-9859-EEAF07B1AF97}"/>
              </a:ext>
            </a:extLst>
          </p:cNvPr>
          <p:cNvSpPr>
            <a:spLocks noGrp="1"/>
          </p:cNvSpPr>
          <p:nvPr>
            <p:ph type="sldNum" sz="quarter" idx="12"/>
          </p:nvPr>
        </p:nvSpPr>
        <p:spPr/>
        <p:txBody>
          <a:bodyPr/>
          <a:lstStyle/>
          <a:p>
            <a:fld id="{3B3DBE2F-1CDE-4B06-8924-879A4D665FA5}" type="slidenum">
              <a:rPr lang="en-AU" smtClean="0"/>
              <a:pPr/>
              <a:t>‹#›</a:t>
            </a:fld>
            <a:endParaRPr lang="en-AU"/>
          </a:p>
        </p:txBody>
      </p:sp>
    </p:spTree>
    <p:extLst>
      <p:ext uri="{BB962C8B-B14F-4D97-AF65-F5344CB8AC3E}">
        <p14:creationId xmlns:p14="http://schemas.microsoft.com/office/powerpoint/2010/main" val="2526740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5D86B3E-4E11-45BB-86A2-382EA27A6A4E}"/>
              </a:ext>
            </a:extLst>
          </p:cNvPr>
          <p:cNvSpPr>
            <a:spLocks noGrp="1"/>
          </p:cNvSpPr>
          <p:nvPr>
            <p:ph type="title"/>
          </p:nvPr>
        </p:nvSpPr>
        <p:spPr>
          <a:xfrm>
            <a:off x="839788" y="365125"/>
            <a:ext cx="10515600" cy="1325563"/>
          </a:xfrm>
        </p:spPr>
        <p:txBody>
          <a:bodyPr/>
          <a:lstStyle/>
          <a:p>
            <a:r>
              <a:rPr lang="en-US"/>
              <a:t>Click to edit Master title style</a:t>
            </a:r>
            <a:endParaRPr lang="en-AU"/>
          </a:p>
        </p:txBody>
      </p:sp>
      <p:sp>
        <p:nvSpPr>
          <p:cNvPr id="3" name="Text Placeholder 2">
            <a:extLst>
              <a:ext uri="{FF2B5EF4-FFF2-40B4-BE49-F238E27FC236}">
                <a16:creationId xmlns:a16="http://schemas.microsoft.com/office/drawing/2014/main" xmlns="" id="{4E862207-CF03-42A1-A56B-C75CDB7C4A2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xmlns="" id="{C941F8B7-FCDF-4637-8F0A-136AA9C2BBC1}"/>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a:extLst>
              <a:ext uri="{FF2B5EF4-FFF2-40B4-BE49-F238E27FC236}">
                <a16:creationId xmlns:a16="http://schemas.microsoft.com/office/drawing/2014/main" xmlns="" id="{C0E85803-9824-4CF5-BAE6-47EE4228BFA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xmlns="" id="{1F709803-D11B-4DCD-BC18-40A24947DCEA}"/>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a:extLst>
              <a:ext uri="{FF2B5EF4-FFF2-40B4-BE49-F238E27FC236}">
                <a16:creationId xmlns:a16="http://schemas.microsoft.com/office/drawing/2014/main" xmlns="" id="{6D61FF22-8896-42DA-A820-A50111468325}"/>
              </a:ext>
            </a:extLst>
          </p:cNvPr>
          <p:cNvSpPr>
            <a:spLocks noGrp="1"/>
          </p:cNvSpPr>
          <p:nvPr>
            <p:ph type="dt" sz="half" idx="10"/>
          </p:nvPr>
        </p:nvSpPr>
        <p:spPr/>
        <p:txBody>
          <a:bodyPr/>
          <a:lstStyle/>
          <a:p>
            <a:fld id="{6CE6DA8F-F888-415D-9B00-C6B9FF964336}" type="datetimeFigureOut">
              <a:rPr lang="en-AU" smtClean="0"/>
              <a:pPr/>
              <a:t>19/12/18</a:t>
            </a:fld>
            <a:endParaRPr lang="en-AU"/>
          </a:p>
        </p:txBody>
      </p:sp>
      <p:sp>
        <p:nvSpPr>
          <p:cNvPr id="8" name="Footer Placeholder 7">
            <a:extLst>
              <a:ext uri="{FF2B5EF4-FFF2-40B4-BE49-F238E27FC236}">
                <a16:creationId xmlns:a16="http://schemas.microsoft.com/office/drawing/2014/main" xmlns="" id="{D8AB4C0C-575C-4649-B800-63A3CC7CD9B2}"/>
              </a:ext>
            </a:extLst>
          </p:cNvPr>
          <p:cNvSpPr>
            <a:spLocks noGrp="1"/>
          </p:cNvSpPr>
          <p:nvPr>
            <p:ph type="ftr" sz="quarter" idx="11"/>
          </p:nvPr>
        </p:nvSpPr>
        <p:spPr/>
        <p:txBody>
          <a:bodyPr/>
          <a:lstStyle/>
          <a:p>
            <a:endParaRPr lang="en-AU"/>
          </a:p>
        </p:txBody>
      </p:sp>
      <p:sp>
        <p:nvSpPr>
          <p:cNvPr id="9" name="Slide Number Placeholder 8">
            <a:extLst>
              <a:ext uri="{FF2B5EF4-FFF2-40B4-BE49-F238E27FC236}">
                <a16:creationId xmlns:a16="http://schemas.microsoft.com/office/drawing/2014/main" xmlns="" id="{AD30A140-C96B-4474-9239-C0897C698B8A}"/>
              </a:ext>
            </a:extLst>
          </p:cNvPr>
          <p:cNvSpPr>
            <a:spLocks noGrp="1"/>
          </p:cNvSpPr>
          <p:nvPr>
            <p:ph type="sldNum" sz="quarter" idx="12"/>
          </p:nvPr>
        </p:nvSpPr>
        <p:spPr/>
        <p:txBody>
          <a:bodyPr/>
          <a:lstStyle/>
          <a:p>
            <a:fld id="{3B3DBE2F-1CDE-4B06-8924-879A4D665FA5}" type="slidenum">
              <a:rPr lang="en-AU" smtClean="0"/>
              <a:pPr/>
              <a:t>‹#›</a:t>
            </a:fld>
            <a:endParaRPr lang="en-AU"/>
          </a:p>
        </p:txBody>
      </p:sp>
    </p:spTree>
    <p:extLst>
      <p:ext uri="{BB962C8B-B14F-4D97-AF65-F5344CB8AC3E}">
        <p14:creationId xmlns:p14="http://schemas.microsoft.com/office/powerpoint/2010/main" val="22819466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6C39D79-5D75-4AFA-9625-930FD976D294}"/>
              </a:ext>
            </a:extLst>
          </p:cNvPr>
          <p:cNvSpPr>
            <a:spLocks noGrp="1"/>
          </p:cNvSpPr>
          <p:nvPr>
            <p:ph type="title"/>
          </p:nvPr>
        </p:nvSpPr>
        <p:spPr/>
        <p:txBody>
          <a:bodyPr/>
          <a:lstStyle/>
          <a:p>
            <a:r>
              <a:rPr lang="en-US"/>
              <a:t>Click to edit Master title style</a:t>
            </a:r>
            <a:endParaRPr lang="en-AU"/>
          </a:p>
        </p:txBody>
      </p:sp>
      <p:sp>
        <p:nvSpPr>
          <p:cNvPr id="3" name="Date Placeholder 2">
            <a:extLst>
              <a:ext uri="{FF2B5EF4-FFF2-40B4-BE49-F238E27FC236}">
                <a16:creationId xmlns:a16="http://schemas.microsoft.com/office/drawing/2014/main" xmlns="" id="{740EA07F-B47C-459D-A6D4-F94CD1EA0C75}"/>
              </a:ext>
            </a:extLst>
          </p:cNvPr>
          <p:cNvSpPr>
            <a:spLocks noGrp="1"/>
          </p:cNvSpPr>
          <p:nvPr>
            <p:ph type="dt" sz="half" idx="10"/>
          </p:nvPr>
        </p:nvSpPr>
        <p:spPr/>
        <p:txBody>
          <a:bodyPr/>
          <a:lstStyle/>
          <a:p>
            <a:fld id="{6CE6DA8F-F888-415D-9B00-C6B9FF964336}" type="datetimeFigureOut">
              <a:rPr lang="en-AU" smtClean="0"/>
              <a:pPr/>
              <a:t>19/12/18</a:t>
            </a:fld>
            <a:endParaRPr lang="en-AU"/>
          </a:p>
        </p:txBody>
      </p:sp>
      <p:sp>
        <p:nvSpPr>
          <p:cNvPr id="4" name="Footer Placeholder 3">
            <a:extLst>
              <a:ext uri="{FF2B5EF4-FFF2-40B4-BE49-F238E27FC236}">
                <a16:creationId xmlns:a16="http://schemas.microsoft.com/office/drawing/2014/main" xmlns="" id="{5CCC7879-1D38-4271-92EA-00687FE1E468}"/>
              </a:ext>
            </a:extLst>
          </p:cNvPr>
          <p:cNvSpPr>
            <a:spLocks noGrp="1"/>
          </p:cNvSpPr>
          <p:nvPr>
            <p:ph type="ftr" sz="quarter" idx="11"/>
          </p:nvPr>
        </p:nvSpPr>
        <p:spPr/>
        <p:txBody>
          <a:bodyPr/>
          <a:lstStyle/>
          <a:p>
            <a:endParaRPr lang="en-AU"/>
          </a:p>
        </p:txBody>
      </p:sp>
      <p:sp>
        <p:nvSpPr>
          <p:cNvPr id="5" name="Slide Number Placeholder 4">
            <a:extLst>
              <a:ext uri="{FF2B5EF4-FFF2-40B4-BE49-F238E27FC236}">
                <a16:creationId xmlns:a16="http://schemas.microsoft.com/office/drawing/2014/main" xmlns="" id="{2F1EF375-0D2C-42B8-B77F-8C597E1F8703}"/>
              </a:ext>
            </a:extLst>
          </p:cNvPr>
          <p:cNvSpPr>
            <a:spLocks noGrp="1"/>
          </p:cNvSpPr>
          <p:nvPr>
            <p:ph type="sldNum" sz="quarter" idx="12"/>
          </p:nvPr>
        </p:nvSpPr>
        <p:spPr/>
        <p:txBody>
          <a:bodyPr/>
          <a:lstStyle/>
          <a:p>
            <a:fld id="{3B3DBE2F-1CDE-4B06-8924-879A4D665FA5}" type="slidenum">
              <a:rPr lang="en-AU" smtClean="0"/>
              <a:pPr/>
              <a:t>‹#›</a:t>
            </a:fld>
            <a:endParaRPr lang="en-AU"/>
          </a:p>
        </p:txBody>
      </p:sp>
    </p:spTree>
    <p:extLst>
      <p:ext uri="{BB962C8B-B14F-4D97-AF65-F5344CB8AC3E}">
        <p14:creationId xmlns:p14="http://schemas.microsoft.com/office/powerpoint/2010/main" val="7966407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F4320225-8841-4C60-935A-3582D6D8218D}"/>
              </a:ext>
            </a:extLst>
          </p:cNvPr>
          <p:cNvSpPr>
            <a:spLocks noGrp="1"/>
          </p:cNvSpPr>
          <p:nvPr>
            <p:ph type="dt" sz="half" idx="10"/>
          </p:nvPr>
        </p:nvSpPr>
        <p:spPr/>
        <p:txBody>
          <a:bodyPr/>
          <a:lstStyle/>
          <a:p>
            <a:fld id="{6CE6DA8F-F888-415D-9B00-C6B9FF964336}" type="datetimeFigureOut">
              <a:rPr lang="en-AU" smtClean="0"/>
              <a:pPr/>
              <a:t>19/12/18</a:t>
            </a:fld>
            <a:endParaRPr lang="en-AU"/>
          </a:p>
        </p:txBody>
      </p:sp>
      <p:sp>
        <p:nvSpPr>
          <p:cNvPr id="3" name="Footer Placeholder 2">
            <a:extLst>
              <a:ext uri="{FF2B5EF4-FFF2-40B4-BE49-F238E27FC236}">
                <a16:creationId xmlns:a16="http://schemas.microsoft.com/office/drawing/2014/main" xmlns="" id="{74E1B357-82F6-4BCB-BC79-257AA70A41A1}"/>
              </a:ext>
            </a:extLst>
          </p:cNvPr>
          <p:cNvSpPr>
            <a:spLocks noGrp="1"/>
          </p:cNvSpPr>
          <p:nvPr>
            <p:ph type="ftr" sz="quarter" idx="11"/>
          </p:nvPr>
        </p:nvSpPr>
        <p:spPr/>
        <p:txBody>
          <a:bodyPr/>
          <a:lstStyle/>
          <a:p>
            <a:endParaRPr lang="en-AU"/>
          </a:p>
        </p:txBody>
      </p:sp>
      <p:sp>
        <p:nvSpPr>
          <p:cNvPr id="4" name="Slide Number Placeholder 3">
            <a:extLst>
              <a:ext uri="{FF2B5EF4-FFF2-40B4-BE49-F238E27FC236}">
                <a16:creationId xmlns:a16="http://schemas.microsoft.com/office/drawing/2014/main" xmlns="" id="{742AF45D-C434-4EA8-B6B8-23EA556B35F0}"/>
              </a:ext>
            </a:extLst>
          </p:cNvPr>
          <p:cNvSpPr>
            <a:spLocks noGrp="1"/>
          </p:cNvSpPr>
          <p:nvPr>
            <p:ph type="sldNum" sz="quarter" idx="12"/>
          </p:nvPr>
        </p:nvSpPr>
        <p:spPr/>
        <p:txBody>
          <a:bodyPr/>
          <a:lstStyle/>
          <a:p>
            <a:fld id="{3B3DBE2F-1CDE-4B06-8924-879A4D665FA5}" type="slidenum">
              <a:rPr lang="en-AU" smtClean="0"/>
              <a:pPr/>
              <a:t>‹#›</a:t>
            </a:fld>
            <a:endParaRPr lang="en-AU"/>
          </a:p>
        </p:txBody>
      </p:sp>
    </p:spTree>
    <p:extLst>
      <p:ext uri="{BB962C8B-B14F-4D97-AF65-F5344CB8AC3E}">
        <p14:creationId xmlns:p14="http://schemas.microsoft.com/office/powerpoint/2010/main" val="1068726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978596D-D0CC-4929-804C-5E0BB55FBC2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a:extLst>
              <a:ext uri="{FF2B5EF4-FFF2-40B4-BE49-F238E27FC236}">
                <a16:creationId xmlns:a16="http://schemas.microsoft.com/office/drawing/2014/main" xmlns="" id="{D5B1AB02-2589-40AC-BC56-8B9432A4ACF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a:extLst>
              <a:ext uri="{FF2B5EF4-FFF2-40B4-BE49-F238E27FC236}">
                <a16:creationId xmlns:a16="http://schemas.microsoft.com/office/drawing/2014/main" xmlns="" id="{625C975E-806B-4856-9784-79E2B6A819E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xmlns="" id="{F1DE10C6-DF86-439B-9584-F31FD4AE48DD}"/>
              </a:ext>
            </a:extLst>
          </p:cNvPr>
          <p:cNvSpPr>
            <a:spLocks noGrp="1"/>
          </p:cNvSpPr>
          <p:nvPr>
            <p:ph type="dt" sz="half" idx="10"/>
          </p:nvPr>
        </p:nvSpPr>
        <p:spPr/>
        <p:txBody>
          <a:bodyPr/>
          <a:lstStyle/>
          <a:p>
            <a:fld id="{6CE6DA8F-F888-415D-9B00-C6B9FF964336}" type="datetimeFigureOut">
              <a:rPr lang="en-AU" smtClean="0"/>
              <a:pPr/>
              <a:t>19/12/18</a:t>
            </a:fld>
            <a:endParaRPr lang="en-AU"/>
          </a:p>
        </p:txBody>
      </p:sp>
      <p:sp>
        <p:nvSpPr>
          <p:cNvPr id="6" name="Footer Placeholder 5">
            <a:extLst>
              <a:ext uri="{FF2B5EF4-FFF2-40B4-BE49-F238E27FC236}">
                <a16:creationId xmlns:a16="http://schemas.microsoft.com/office/drawing/2014/main" xmlns="" id="{D90D7B87-C0C1-492E-9A25-EEE4EF231E1D}"/>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xmlns="" id="{B56126B3-790E-4C7E-836B-C71C6D86CDED}"/>
              </a:ext>
            </a:extLst>
          </p:cNvPr>
          <p:cNvSpPr>
            <a:spLocks noGrp="1"/>
          </p:cNvSpPr>
          <p:nvPr>
            <p:ph type="sldNum" sz="quarter" idx="12"/>
          </p:nvPr>
        </p:nvSpPr>
        <p:spPr/>
        <p:txBody>
          <a:bodyPr/>
          <a:lstStyle/>
          <a:p>
            <a:fld id="{3B3DBE2F-1CDE-4B06-8924-879A4D665FA5}" type="slidenum">
              <a:rPr lang="en-AU" smtClean="0"/>
              <a:pPr/>
              <a:t>‹#›</a:t>
            </a:fld>
            <a:endParaRPr lang="en-AU"/>
          </a:p>
        </p:txBody>
      </p:sp>
    </p:spTree>
    <p:extLst>
      <p:ext uri="{BB962C8B-B14F-4D97-AF65-F5344CB8AC3E}">
        <p14:creationId xmlns:p14="http://schemas.microsoft.com/office/powerpoint/2010/main" val="23658005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9CB9AC5-03EE-4E9F-B5F7-BCEBFD160B0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a:extLst>
              <a:ext uri="{FF2B5EF4-FFF2-40B4-BE49-F238E27FC236}">
                <a16:creationId xmlns:a16="http://schemas.microsoft.com/office/drawing/2014/main" xmlns="" id="{F6BCC63B-FB93-497C-A43C-70957A5F870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a:extLst>
              <a:ext uri="{FF2B5EF4-FFF2-40B4-BE49-F238E27FC236}">
                <a16:creationId xmlns:a16="http://schemas.microsoft.com/office/drawing/2014/main" xmlns="" id="{2E147210-49BB-43CF-A809-BB7B6078AA9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xmlns="" id="{E4ECA477-FF4E-4577-8308-B56C74636F3A}"/>
              </a:ext>
            </a:extLst>
          </p:cNvPr>
          <p:cNvSpPr>
            <a:spLocks noGrp="1"/>
          </p:cNvSpPr>
          <p:nvPr>
            <p:ph type="dt" sz="half" idx="10"/>
          </p:nvPr>
        </p:nvSpPr>
        <p:spPr/>
        <p:txBody>
          <a:bodyPr/>
          <a:lstStyle/>
          <a:p>
            <a:fld id="{6CE6DA8F-F888-415D-9B00-C6B9FF964336}" type="datetimeFigureOut">
              <a:rPr lang="en-AU" smtClean="0"/>
              <a:pPr/>
              <a:t>19/12/18</a:t>
            </a:fld>
            <a:endParaRPr lang="en-AU"/>
          </a:p>
        </p:txBody>
      </p:sp>
      <p:sp>
        <p:nvSpPr>
          <p:cNvPr id="6" name="Footer Placeholder 5">
            <a:extLst>
              <a:ext uri="{FF2B5EF4-FFF2-40B4-BE49-F238E27FC236}">
                <a16:creationId xmlns:a16="http://schemas.microsoft.com/office/drawing/2014/main" xmlns="" id="{F8F159AD-13A5-44FE-9469-55CC4DEF9F77}"/>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xmlns="" id="{FC7A9018-D86C-4E6C-B851-224BFB1517B5}"/>
              </a:ext>
            </a:extLst>
          </p:cNvPr>
          <p:cNvSpPr>
            <a:spLocks noGrp="1"/>
          </p:cNvSpPr>
          <p:nvPr>
            <p:ph type="sldNum" sz="quarter" idx="12"/>
          </p:nvPr>
        </p:nvSpPr>
        <p:spPr/>
        <p:txBody>
          <a:bodyPr/>
          <a:lstStyle/>
          <a:p>
            <a:fld id="{3B3DBE2F-1CDE-4B06-8924-879A4D665FA5}" type="slidenum">
              <a:rPr lang="en-AU" smtClean="0"/>
              <a:pPr/>
              <a:t>‹#›</a:t>
            </a:fld>
            <a:endParaRPr lang="en-AU"/>
          </a:p>
        </p:txBody>
      </p:sp>
    </p:spTree>
    <p:extLst>
      <p:ext uri="{BB962C8B-B14F-4D97-AF65-F5344CB8AC3E}">
        <p14:creationId xmlns:p14="http://schemas.microsoft.com/office/powerpoint/2010/main" val="276363497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FA4A4C57-7A3F-4D9E-942E-1F956E741BC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a:extLst>
              <a:ext uri="{FF2B5EF4-FFF2-40B4-BE49-F238E27FC236}">
                <a16:creationId xmlns:a16="http://schemas.microsoft.com/office/drawing/2014/main" xmlns="" id="{A728E400-2F5C-4478-98F9-ACDB5865C82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xmlns="" id="{450FA0F7-09D0-44CB-BAC8-043FE12157C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E6DA8F-F888-415D-9B00-C6B9FF964336}" type="datetimeFigureOut">
              <a:rPr lang="en-AU" smtClean="0"/>
              <a:pPr/>
              <a:t>19/12/18</a:t>
            </a:fld>
            <a:endParaRPr lang="en-AU"/>
          </a:p>
        </p:txBody>
      </p:sp>
      <p:sp>
        <p:nvSpPr>
          <p:cNvPr id="5" name="Footer Placeholder 4">
            <a:extLst>
              <a:ext uri="{FF2B5EF4-FFF2-40B4-BE49-F238E27FC236}">
                <a16:creationId xmlns:a16="http://schemas.microsoft.com/office/drawing/2014/main" xmlns="" id="{BD8B376B-AF0D-468D-806C-F2A86E9C51A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a:extLst>
              <a:ext uri="{FF2B5EF4-FFF2-40B4-BE49-F238E27FC236}">
                <a16:creationId xmlns:a16="http://schemas.microsoft.com/office/drawing/2014/main" xmlns="" id="{57B942CA-B72F-445A-BC84-A1C3380A498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3DBE2F-1CDE-4B06-8924-879A4D665FA5}" type="slidenum">
              <a:rPr lang="en-AU" smtClean="0"/>
              <a:pPr/>
              <a:t>‹#›</a:t>
            </a:fld>
            <a:endParaRPr lang="en-AU"/>
          </a:p>
        </p:txBody>
      </p:sp>
    </p:spTree>
    <p:extLst>
      <p:ext uri="{BB962C8B-B14F-4D97-AF65-F5344CB8AC3E}">
        <p14:creationId xmlns:p14="http://schemas.microsoft.com/office/powerpoint/2010/main" val="28488066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4" Type="http://schemas.openxmlformats.org/officeDocument/2006/relationships/image" Target="../media/image6.png"/><Relationship Id="rId5" Type="http://schemas.openxmlformats.org/officeDocument/2006/relationships/image" Target="../media/image7.png"/><Relationship Id="rId1" Type="http://schemas.openxmlformats.org/officeDocument/2006/relationships/slideLayout" Target="../slideLayouts/slideLayout7.xml"/><Relationship Id="rId2"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diagramData" Target="../diagrams/data1.xml"/><Relationship Id="rId7" Type="http://schemas.openxmlformats.org/officeDocument/2006/relationships/diagramLayout" Target="../diagrams/layout1.xml"/><Relationship Id="rId8" Type="http://schemas.openxmlformats.org/officeDocument/2006/relationships/diagramQuickStyle" Target="../diagrams/quickStyle1.xml"/><Relationship Id="rId9" Type="http://schemas.openxmlformats.org/officeDocument/2006/relationships/diagramColors" Target="../diagrams/colors1.xml"/><Relationship Id="rId10" Type="http://schemas.microsoft.com/office/2007/relationships/diagramDrawing" Target="../diagrams/drawing1.xml"/><Relationship Id="rId1" Type="http://schemas.openxmlformats.org/officeDocument/2006/relationships/slideLayout" Target="../slideLayouts/slideLayout7.xml"/><Relationship Id="rId2"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4" Type="http://schemas.openxmlformats.org/officeDocument/2006/relationships/image" Target="../media/image6.png"/><Relationship Id="rId5" Type="http://schemas.openxmlformats.org/officeDocument/2006/relationships/image" Target="../media/image7.png"/><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4" Type="http://schemas.openxmlformats.org/officeDocument/2006/relationships/image" Target="../media/image6.png"/><Relationship Id="rId5" Type="http://schemas.openxmlformats.org/officeDocument/2006/relationships/image" Target="../media/image7.png"/><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4" Type="http://schemas.openxmlformats.org/officeDocument/2006/relationships/image" Target="../media/image6.png"/><Relationship Id="rId5" Type="http://schemas.openxmlformats.org/officeDocument/2006/relationships/image" Target="../media/image7.png"/><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4" Type="http://schemas.openxmlformats.org/officeDocument/2006/relationships/image" Target="../media/image6.png"/><Relationship Id="rId5" Type="http://schemas.openxmlformats.org/officeDocument/2006/relationships/image" Target="../media/image7.png"/><Relationship Id="rId1" Type="http://schemas.openxmlformats.org/officeDocument/2006/relationships/slideLayout" Target="../slideLayouts/slideLayout7.xml"/><Relationship Id="rId2"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4" Type="http://schemas.openxmlformats.org/officeDocument/2006/relationships/image" Target="../media/image6.png"/><Relationship Id="rId5" Type="http://schemas.openxmlformats.org/officeDocument/2006/relationships/image" Target="../media/image7.png"/><Relationship Id="rId1" Type="http://schemas.openxmlformats.org/officeDocument/2006/relationships/slideLayout" Target="../slideLayouts/slideLayout7.xml"/><Relationship Id="rId2" Type="http://schemas.openxmlformats.org/officeDocument/2006/relationships/image" Target="../media/image4.png"/></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4" Type="http://schemas.openxmlformats.org/officeDocument/2006/relationships/image" Target="../media/image6.png"/><Relationship Id="rId5" Type="http://schemas.openxmlformats.org/officeDocument/2006/relationships/image" Target="../media/image7.png"/><Relationship Id="rId1" Type="http://schemas.openxmlformats.org/officeDocument/2006/relationships/slideLayout" Target="../slideLayouts/slideLayout7.xml"/><Relationship Id="rId2" Type="http://schemas.openxmlformats.org/officeDocument/2006/relationships/image" Target="../media/image4.png"/></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4" Type="http://schemas.openxmlformats.org/officeDocument/2006/relationships/image" Target="../media/image6.png"/><Relationship Id="rId5" Type="http://schemas.openxmlformats.org/officeDocument/2006/relationships/image" Target="../media/image7.png"/><Relationship Id="rId1" Type="http://schemas.openxmlformats.org/officeDocument/2006/relationships/slideLayout" Target="../slideLayouts/slideLayout7.xml"/><Relationship Id="rId2"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4" Type="http://schemas.openxmlformats.org/officeDocument/2006/relationships/image" Target="../media/image6.png"/><Relationship Id="rId5" Type="http://schemas.openxmlformats.org/officeDocument/2006/relationships/image" Target="../media/image7.png"/><Relationship Id="rId1" Type="http://schemas.openxmlformats.org/officeDocument/2006/relationships/slideLayout" Target="../slideLayouts/slideLayout7.xml"/><Relationship Id="rId2"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4" Type="http://schemas.openxmlformats.org/officeDocument/2006/relationships/image" Target="../media/image6.png"/><Relationship Id="rId5" Type="http://schemas.openxmlformats.org/officeDocument/2006/relationships/image" Target="../media/image7.png"/><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4" Type="http://schemas.openxmlformats.org/officeDocument/2006/relationships/image" Target="../media/image6.png"/><Relationship Id="rId5" Type="http://schemas.openxmlformats.org/officeDocument/2006/relationships/image" Target="../media/image7.png"/><Relationship Id="rId1" Type="http://schemas.openxmlformats.org/officeDocument/2006/relationships/slideLayout" Target="../slideLayouts/slideLayout7.xml"/><Relationship Id="rId2"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4" Type="http://schemas.openxmlformats.org/officeDocument/2006/relationships/image" Target="../media/image6.png"/><Relationship Id="rId5" Type="http://schemas.openxmlformats.org/officeDocument/2006/relationships/image" Target="../media/image7.png"/><Relationship Id="rId1" Type="http://schemas.openxmlformats.org/officeDocument/2006/relationships/slideLayout" Target="../slideLayouts/slideLayout7.xml"/><Relationship Id="rId2"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4" Type="http://schemas.openxmlformats.org/officeDocument/2006/relationships/image" Target="../media/image6.png"/><Relationship Id="rId5" Type="http://schemas.openxmlformats.org/officeDocument/2006/relationships/image" Target="../media/image7.png"/><Relationship Id="rId1" Type="http://schemas.openxmlformats.org/officeDocument/2006/relationships/slideLayout" Target="../slideLayouts/slideLayout7.xml"/><Relationship Id="rId2"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4" Type="http://schemas.openxmlformats.org/officeDocument/2006/relationships/image" Target="../media/image6.png"/><Relationship Id="rId5" Type="http://schemas.openxmlformats.org/officeDocument/2006/relationships/image" Target="../media/image7.png"/><Relationship Id="rId1" Type="http://schemas.openxmlformats.org/officeDocument/2006/relationships/slideLayout" Target="../slideLayouts/slideLayout7.xml"/><Relationship Id="rId2"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4" Type="http://schemas.openxmlformats.org/officeDocument/2006/relationships/image" Target="../media/image6.png"/><Relationship Id="rId5" Type="http://schemas.openxmlformats.org/officeDocument/2006/relationships/image" Target="../media/image7.png"/><Relationship Id="rId1" Type="http://schemas.openxmlformats.org/officeDocument/2006/relationships/slideLayout" Target="../slideLayouts/slideLayout7.xml"/><Relationship Id="rId2"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4" Type="http://schemas.openxmlformats.org/officeDocument/2006/relationships/image" Target="../media/image6.png"/><Relationship Id="rId5" Type="http://schemas.openxmlformats.org/officeDocument/2006/relationships/image" Target="../media/image7.png"/><Relationship Id="rId1" Type="http://schemas.openxmlformats.org/officeDocument/2006/relationships/slideLayout" Target="../slideLayouts/slideLayout7.xml"/><Relationship Id="rId2"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4" Type="http://schemas.openxmlformats.org/officeDocument/2006/relationships/image" Target="../media/image6.png"/><Relationship Id="rId5" Type="http://schemas.openxmlformats.org/officeDocument/2006/relationships/image" Target="../media/image7.png"/><Relationship Id="rId1" Type="http://schemas.openxmlformats.org/officeDocument/2006/relationships/slideLayout" Target="../slideLayouts/slideLayout7.xml"/><Relationship Id="rId2"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4" Type="http://schemas.openxmlformats.org/officeDocument/2006/relationships/image" Target="../media/image6.png"/><Relationship Id="rId5" Type="http://schemas.openxmlformats.org/officeDocument/2006/relationships/image" Target="../media/image7.png"/><Relationship Id="rId1" Type="http://schemas.openxmlformats.org/officeDocument/2006/relationships/slideLayout" Target="../slideLayouts/slideLayout7.xml"/><Relationship Id="rId2"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xmlns="" id="{45460D8E-7A8E-4073-ACF4-992357C413F2}"/>
              </a:ext>
            </a:extLst>
          </p:cNvPr>
          <p:cNvPicPr>
            <a:picLocks noChangeAspect="1"/>
          </p:cNvPicPr>
          <p:nvPr/>
        </p:nvPicPr>
        <p:blipFill>
          <a:blip r:embed="rId2" cstate="print"/>
          <a:stretch>
            <a:fillRect/>
          </a:stretch>
        </p:blipFill>
        <p:spPr>
          <a:xfrm>
            <a:off x="0" y="0"/>
            <a:ext cx="12192000" cy="6858000"/>
          </a:xfrm>
          <a:prstGeom prst="rect">
            <a:avLst/>
          </a:prstGeom>
        </p:spPr>
      </p:pic>
      <p:sp>
        <p:nvSpPr>
          <p:cNvPr id="5" name="Title 1">
            <a:extLst>
              <a:ext uri="{FF2B5EF4-FFF2-40B4-BE49-F238E27FC236}">
                <a16:creationId xmlns:a16="http://schemas.microsoft.com/office/drawing/2014/main" xmlns="" id="{A5A72FF2-4D3F-488E-A278-2D2B3236031D}"/>
              </a:ext>
            </a:extLst>
          </p:cNvPr>
          <p:cNvSpPr txBox="1">
            <a:spLocks/>
          </p:cNvSpPr>
          <p:nvPr/>
        </p:nvSpPr>
        <p:spPr>
          <a:xfrm>
            <a:off x="452485" y="4077072"/>
            <a:ext cx="4100661" cy="1296144"/>
          </a:xfrm>
          <a:prstGeom prst="rect">
            <a:avLst/>
          </a:prstGeom>
        </p:spPr>
        <p:txBody>
          <a:bodyPr/>
          <a:lstStyle/>
          <a:p>
            <a:pPr marR="0" lvl="0" algn="ctr" fontAlgn="auto">
              <a:spcAft>
                <a:spcPts val="600"/>
              </a:spcAft>
              <a:buClrTx/>
              <a:buSzTx/>
              <a:tabLst/>
              <a:defRPr/>
            </a:pPr>
            <a:r>
              <a:rPr lang="en-US" sz="3500" dirty="0">
                <a:solidFill>
                  <a:schemeClr val="bg1"/>
                </a:solidFill>
                <a:latin typeface="Cera Pro Medium" panose="00000600000000000000" pitchFamily="50" charset="0"/>
              </a:rPr>
              <a:t>New model of  service</a:t>
            </a:r>
          </a:p>
        </p:txBody>
      </p:sp>
      <p:pic>
        <p:nvPicPr>
          <p:cNvPr id="6" name="Picture 5">
            <a:extLst>
              <a:ext uri="{FF2B5EF4-FFF2-40B4-BE49-F238E27FC236}">
                <a16:creationId xmlns:a16="http://schemas.microsoft.com/office/drawing/2014/main" xmlns="" id="{AA6063F2-55E4-409E-9121-B316A979728F}"/>
              </a:ext>
            </a:extLst>
          </p:cNvPr>
          <p:cNvPicPr>
            <a:picLocks noChangeAspect="1"/>
          </p:cNvPicPr>
          <p:nvPr/>
        </p:nvPicPr>
        <p:blipFill rotWithShape="1">
          <a:blip r:embed="rId3" cstate="print"/>
          <a:srcRect b="2051"/>
          <a:stretch/>
        </p:blipFill>
        <p:spPr>
          <a:xfrm>
            <a:off x="5005628" y="2815608"/>
            <a:ext cx="6923481" cy="4042392"/>
          </a:xfrm>
          <a:prstGeom prst="rect">
            <a:avLst/>
          </a:prstGeom>
        </p:spPr>
      </p:pic>
      <p:pic>
        <p:nvPicPr>
          <p:cNvPr id="4" name="Picture 3">
            <a:extLst>
              <a:ext uri="{FF2B5EF4-FFF2-40B4-BE49-F238E27FC236}">
                <a16:creationId xmlns:a16="http://schemas.microsoft.com/office/drawing/2014/main" xmlns="" id="{9A68F832-74D2-4C2B-B19C-9AE9E8D06F4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00261" y="637620"/>
            <a:ext cx="2779678" cy="2779678"/>
          </a:xfrm>
          <a:prstGeom prst="rect">
            <a:avLst/>
          </a:prstGeom>
        </p:spPr>
      </p:pic>
    </p:spTree>
    <p:extLst>
      <p:ext uri="{BB962C8B-B14F-4D97-AF65-F5344CB8AC3E}">
        <p14:creationId xmlns:p14="http://schemas.microsoft.com/office/powerpoint/2010/main" val="26036472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xmlns="" id="{0008489A-D479-4D17-A01B-2D06EE5D65EF}"/>
              </a:ext>
            </a:extLst>
          </p:cNvPr>
          <p:cNvPicPr>
            <a:picLocks noChangeAspect="1"/>
          </p:cNvPicPr>
          <p:nvPr/>
        </p:nvPicPr>
        <p:blipFill>
          <a:blip r:embed="rId2" cstate="print"/>
          <a:stretch>
            <a:fillRect/>
          </a:stretch>
        </p:blipFill>
        <p:spPr>
          <a:xfrm>
            <a:off x="0" y="-8709"/>
            <a:ext cx="12192000" cy="6842171"/>
          </a:xfrm>
          <a:prstGeom prst="rect">
            <a:avLst/>
          </a:prstGeom>
        </p:spPr>
      </p:pic>
      <p:pic>
        <p:nvPicPr>
          <p:cNvPr id="8" name="Picture 7">
            <a:extLst>
              <a:ext uri="{FF2B5EF4-FFF2-40B4-BE49-F238E27FC236}">
                <a16:creationId xmlns:a16="http://schemas.microsoft.com/office/drawing/2014/main" xmlns="" id="{6A89414D-0560-46AE-A3FE-A36C868C0AD4}"/>
              </a:ext>
            </a:extLst>
          </p:cNvPr>
          <p:cNvPicPr>
            <a:picLocks noChangeAspect="1"/>
          </p:cNvPicPr>
          <p:nvPr/>
        </p:nvPicPr>
        <p:blipFill>
          <a:blip r:embed="rId3" cstate="print"/>
          <a:stretch>
            <a:fillRect/>
          </a:stretch>
        </p:blipFill>
        <p:spPr>
          <a:xfrm>
            <a:off x="0" y="6137886"/>
            <a:ext cx="12192000" cy="720114"/>
          </a:xfrm>
          <a:prstGeom prst="rect">
            <a:avLst/>
          </a:prstGeom>
        </p:spPr>
      </p:pic>
      <p:sp>
        <p:nvSpPr>
          <p:cNvPr id="9" name="TextBox 8">
            <a:extLst>
              <a:ext uri="{FF2B5EF4-FFF2-40B4-BE49-F238E27FC236}">
                <a16:creationId xmlns:a16="http://schemas.microsoft.com/office/drawing/2014/main" xmlns="" id="{DEC9B538-2657-4B05-B85F-7D3CD856292C}"/>
              </a:ext>
            </a:extLst>
          </p:cNvPr>
          <p:cNvSpPr txBox="1"/>
          <p:nvPr/>
        </p:nvSpPr>
        <p:spPr>
          <a:xfrm>
            <a:off x="11153146" y="6354338"/>
            <a:ext cx="989815" cy="323165"/>
          </a:xfrm>
          <a:prstGeom prst="rect">
            <a:avLst/>
          </a:prstGeom>
          <a:noFill/>
        </p:spPr>
        <p:txBody>
          <a:bodyPr wrap="square" rtlCol="0">
            <a:spAutoFit/>
          </a:bodyPr>
          <a:lstStyle/>
          <a:p>
            <a:r>
              <a:rPr lang="en-AU" sz="1500" dirty="0">
                <a:solidFill>
                  <a:schemeClr val="bg1"/>
                </a:solidFill>
              </a:rPr>
              <a:t>© 2018</a:t>
            </a:r>
          </a:p>
        </p:txBody>
      </p:sp>
      <p:sp>
        <p:nvSpPr>
          <p:cNvPr id="11" name="Content Placeholder 2">
            <a:extLst>
              <a:ext uri="{FF2B5EF4-FFF2-40B4-BE49-F238E27FC236}">
                <a16:creationId xmlns:a16="http://schemas.microsoft.com/office/drawing/2014/main" xmlns="" id="{37E64F14-8ADC-4FF8-9B4A-A32101ED7D1F}"/>
              </a:ext>
            </a:extLst>
          </p:cNvPr>
          <p:cNvSpPr txBox="1">
            <a:spLocks/>
          </p:cNvSpPr>
          <p:nvPr/>
        </p:nvSpPr>
        <p:spPr>
          <a:xfrm>
            <a:off x="778831" y="357052"/>
            <a:ext cx="10150751" cy="5373190"/>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50000"/>
              </a:lnSpc>
              <a:spcAft>
                <a:spcPts val="600"/>
              </a:spcAft>
              <a:buNone/>
            </a:pPr>
            <a:r>
              <a:rPr lang="en-US" sz="2100" i="1" dirty="0">
                <a:solidFill>
                  <a:schemeClr val="tx1">
                    <a:lumMod val="75000"/>
                    <a:lumOff val="25000"/>
                  </a:schemeClr>
                </a:solidFill>
                <a:latin typeface="Cera Pro Medium" panose="00000600000000000000" pitchFamily="50" charset="0"/>
              </a:rPr>
              <a:t>Investing in children and families has important impacts </a:t>
            </a:r>
            <a:br>
              <a:rPr lang="en-US" sz="2100" i="1" dirty="0">
                <a:solidFill>
                  <a:schemeClr val="tx1">
                    <a:lumMod val="75000"/>
                    <a:lumOff val="25000"/>
                  </a:schemeClr>
                </a:solidFill>
                <a:latin typeface="Cera Pro Medium" panose="00000600000000000000" pitchFamily="50" charset="0"/>
              </a:rPr>
            </a:br>
            <a:r>
              <a:rPr lang="en-US" sz="2100" i="1" dirty="0">
                <a:solidFill>
                  <a:schemeClr val="tx1">
                    <a:lumMod val="75000"/>
                    <a:lumOff val="25000"/>
                  </a:schemeClr>
                </a:solidFill>
                <a:latin typeface="Cera Pro Medium" panose="00000600000000000000" pitchFamily="50" charset="0"/>
              </a:rPr>
              <a:t>on the safety, health and wellbeing of our communities. </a:t>
            </a:r>
          </a:p>
          <a:p>
            <a:pPr marL="0" indent="0" algn="ctr">
              <a:lnSpc>
                <a:spcPct val="150000"/>
              </a:lnSpc>
              <a:spcAft>
                <a:spcPts val="600"/>
              </a:spcAft>
              <a:buNone/>
            </a:pPr>
            <a:r>
              <a:rPr lang="en-US" sz="2100" i="1" dirty="0">
                <a:solidFill>
                  <a:schemeClr val="tx1">
                    <a:lumMod val="75000"/>
                    <a:lumOff val="25000"/>
                  </a:schemeClr>
                </a:solidFill>
                <a:latin typeface="Cera Pro Medium" panose="00000600000000000000" pitchFamily="50" charset="0"/>
              </a:rPr>
              <a:t>We understand there can be significant intergenerational </a:t>
            </a:r>
            <a:br>
              <a:rPr lang="en-US" sz="2100" i="1" dirty="0">
                <a:solidFill>
                  <a:schemeClr val="tx1">
                    <a:lumMod val="75000"/>
                    <a:lumOff val="25000"/>
                  </a:schemeClr>
                </a:solidFill>
                <a:latin typeface="Cera Pro Medium" panose="00000600000000000000" pitchFamily="50" charset="0"/>
              </a:rPr>
            </a:br>
            <a:r>
              <a:rPr lang="en-US" sz="2100" i="1" dirty="0">
                <a:solidFill>
                  <a:schemeClr val="tx1">
                    <a:lumMod val="75000"/>
                    <a:lumOff val="25000"/>
                  </a:schemeClr>
                </a:solidFill>
                <a:latin typeface="Cera Pro Medium" panose="00000600000000000000" pitchFamily="50" charset="0"/>
              </a:rPr>
              <a:t>consequences of negative structural and family difficulties on society.</a:t>
            </a:r>
          </a:p>
          <a:p>
            <a:pPr marL="0" indent="0" algn="ctr">
              <a:lnSpc>
                <a:spcPct val="150000"/>
              </a:lnSpc>
              <a:spcAft>
                <a:spcPts val="600"/>
              </a:spcAft>
              <a:buNone/>
            </a:pPr>
            <a:r>
              <a:rPr lang="en-US" sz="2100" i="1" dirty="0">
                <a:solidFill>
                  <a:schemeClr val="tx1">
                    <a:lumMod val="75000"/>
                    <a:lumOff val="25000"/>
                  </a:schemeClr>
                </a:solidFill>
                <a:latin typeface="Cera Pro Medium" panose="00000600000000000000" pitchFamily="50" charset="0"/>
              </a:rPr>
              <a:t> Whilst we are not limited in our focus, our areas of expertise lie in the </a:t>
            </a:r>
            <a:br>
              <a:rPr lang="en-US" sz="2100" i="1" dirty="0">
                <a:solidFill>
                  <a:schemeClr val="tx1">
                    <a:lumMod val="75000"/>
                    <a:lumOff val="25000"/>
                  </a:schemeClr>
                </a:solidFill>
                <a:latin typeface="Cera Pro Medium" panose="00000600000000000000" pitchFamily="50" charset="0"/>
              </a:rPr>
            </a:br>
            <a:r>
              <a:rPr lang="en-US" sz="2100" i="1" dirty="0">
                <a:solidFill>
                  <a:schemeClr val="tx1">
                    <a:lumMod val="75000"/>
                    <a:lumOff val="25000"/>
                  </a:schemeClr>
                </a:solidFill>
                <a:latin typeface="Cera Pro Medium" panose="00000600000000000000" pitchFamily="50" charset="0"/>
              </a:rPr>
              <a:t>impact of family safety, including childhood abuse and neglect, and of complex needs such as mental health difficulties, on children and families. </a:t>
            </a:r>
          </a:p>
          <a:p>
            <a:pPr marL="0" indent="0" algn="ctr">
              <a:lnSpc>
                <a:spcPct val="150000"/>
              </a:lnSpc>
              <a:spcAft>
                <a:spcPts val="600"/>
              </a:spcAft>
              <a:buNone/>
            </a:pPr>
            <a:r>
              <a:rPr lang="en-US" sz="2100" i="1" dirty="0">
                <a:solidFill>
                  <a:schemeClr val="tx1">
                    <a:lumMod val="75000"/>
                    <a:lumOff val="25000"/>
                  </a:schemeClr>
                </a:solidFill>
                <a:latin typeface="Cera Pro Medium" panose="00000600000000000000" pitchFamily="50" charset="0"/>
              </a:rPr>
              <a:t>We are striving to address common risk factors and strengthen </a:t>
            </a:r>
            <a:br>
              <a:rPr lang="en-US" sz="2100" i="1" dirty="0">
                <a:solidFill>
                  <a:schemeClr val="tx1">
                    <a:lumMod val="75000"/>
                    <a:lumOff val="25000"/>
                  </a:schemeClr>
                </a:solidFill>
                <a:latin typeface="Cera Pro Medium" panose="00000600000000000000" pitchFamily="50" charset="0"/>
              </a:rPr>
            </a:br>
            <a:r>
              <a:rPr lang="en-US" sz="2100" i="1" dirty="0">
                <a:solidFill>
                  <a:schemeClr val="tx1">
                    <a:lumMod val="75000"/>
                    <a:lumOff val="25000"/>
                  </a:schemeClr>
                </a:solidFill>
                <a:latin typeface="Cera Pro Medium" panose="00000600000000000000" pitchFamily="50" charset="0"/>
              </a:rPr>
              <a:t>protective factors through a continuum of prevention and </a:t>
            </a:r>
            <a:br>
              <a:rPr lang="en-US" sz="2100" i="1" dirty="0">
                <a:solidFill>
                  <a:schemeClr val="tx1">
                    <a:lumMod val="75000"/>
                    <a:lumOff val="25000"/>
                  </a:schemeClr>
                </a:solidFill>
                <a:latin typeface="Cera Pro Medium" panose="00000600000000000000" pitchFamily="50" charset="0"/>
              </a:rPr>
            </a:br>
            <a:r>
              <a:rPr lang="en-US" sz="2100" i="1" dirty="0">
                <a:solidFill>
                  <a:schemeClr val="tx1">
                    <a:lumMod val="75000"/>
                    <a:lumOff val="25000"/>
                  </a:schemeClr>
                </a:solidFill>
                <a:latin typeface="Cera Pro Medium" panose="00000600000000000000" pitchFamily="50" charset="0"/>
              </a:rPr>
              <a:t>recovery to improve outcomes for children, families and communities</a:t>
            </a:r>
          </a:p>
          <a:p>
            <a:pPr marL="0" indent="0">
              <a:spcAft>
                <a:spcPts val="600"/>
              </a:spcAft>
              <a:buNone/>
            </a:pPr>
            <a:endParaRPr lang="en-US" b="1" dirty="0">
              <a:solidFill>
                <a:srgbClr val="303246"/>
              </a:solidFill>
              <a:latin typeface="Arial" pitchFamily="34" charset="0"/>
              <a:cs typeface="Arial" pitchFamily="34" charset="0"/>
            </a:endParaRPr>
          </a:p>
        </p:txBody>
      </p:sp>
      <p:pic>
        <p:nvPicPr>
          <p:cNvPr id="3" name="Picture 2">
            <a:extLst>
              <a:ext uri="{FF2B5EF4-FFF2-40B4-BE49-F238E27FC236}">
                <a16:creationId xmlns:a16="http://schemas.microsoft.com/office/drawing/2014/main" xmlns="" id="{B39F61FC-109A-48A5-9B03-EB78DFB9F5F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035228" y="98404"/>
            <a:ext cx="1051127" cy="1051127"/>
          </a:xfrm>
          <a:prstGeom prst="rect">
            <a:avLst/>
          </a:prstGeom>
        </p:spPr>
      </p:pic>
      <p:pic>
        <p:nvPicPr>
          <p:cNvPr id="6" name="Picture 5">
            <a:extLst>
              <a:ext uri="{FF2B5EF4-FFF2-40B4-BE49-F238E27FC236}">
                <a16:creationId xmlns:a16="http://schemas.microsoft.com/office/drawing/2014/main" xmlns="" id="{6915FA26-2AFC-41C9-A103-97F59DC6581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84529" y="6215808"/>
            <a:ext cx="3491528" cy="557706"/>
          </a:xfrm>
          <a:prstGeom prst="rect">
            <a:avLst/>
          </a:prstGeom>
        </p:spPr>
      </p:pic>
    </p:spTree>
    <p:extLst>
      <p:ext uri="{BB962C8B-B14F-4D97-AF65-F5344CB8AC3E}">
        <p14:creationId xmlns:p14="http://schemas.microsoft.com/office/powerpoint/2010/main" val="176063935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dissolve">
                                      <p:cBhvr>
                                        <p:cTn id="7" dur="500"/>
                                        <p:tgtEl>
                                          <p:spTgt spid="11">
                                            <p:txEl>
                                              <p:pRg st="0" end="0"/>
                                            </p:txEl>
                                          </p:spTgt>
                                        </p:tgtEl>
                                      </p:cBhvr>
                                    </p:animEffect>
                                  </p:childTnLst>
                                </p:cTn>
                              </p:par>
                            </p:childTnLst>
                          </p:cTn>
                        </p:par>
                        <p:par>
                          <p:cTn id="8" fill="hold">
                            <p:stCondLst>
                              <p:cond delay="500"/>
                            </p:stCondLst>
                            <p:childTnLst>
                              <p:par>
                                <p:cTn id="9" presetID="9" presetClass="entr" presetSubtype="0" fill="hold" nodeType="afterEffect">
                                  <p:stCondLst>
                                    <p:cond delay="0"/>
                                  </p:stCondLst>
                                  <p:childTnLst>
                                    <p:set>
                                      <p:cBhvr>
                                        <p:cTn id="10" dur="1" fill="hold">
                                          <p:stCondLst>
                                            <p:cond delay="0"/>
                                          </p:stCondLst>
                                        </p:cTn>
                                        <p:tgtEl>
                                          <p:spTgt spid="11">
                                            <p:txEl>
                                              <p:pRg st="1" end="1"/>
                                            </p:txEl>
                                          </p:spTgt>
                                        </p:tgtEl>
                                        <p:attrNameLst>
                                          <p:attrName>style.visibility</p:attrName>
                                        </p:attrNameLst>
                                      </p:cBhvr>
                                      <p:to>
                                        <p:strVal val="visible"/>
                                      </p:to>
                                    </p:set>
                                    <p:animEffect transition="in" filter="dissolve">
                                      <p:cBhvr>
                                        <p:cTn id="11" dur="500"/>
                                        <p:tgtEl>
                                          <p:spTgt spid="11">
                                            <p:txEl>
                                              <p:pRg st="1" end="1"/>
                                            </p:txEl>
                                          </p:spTgt>
                                        </p:tgtEl>
                                      </p:cBhvr>
                                    </p:animEffect>
                                  </p:childTnLst>
                                </p:cTn>
                              </p:par>
                            </p:childTnLst>
                          </p:cTn>
                        </p:par>
                        <p:par>
                          <p:cTn id="12" fill="hold">
                            <p:stCondLst>
                              <p:cond delay="1000"/>
                            </p:stCondLst>
                            <p:childTnLst>
                              <p:par>
                                <p:cTn id="13" presetID="9" presetClass="entr" presetSubtype="0" fill="hold" nodeType="afterEffect">
                                  <p:stCondLst>
                                    <p:cond delay="0"/>
                                  </p:stCondLst>
                                  <p:childTnLst>
                                    <p:set>
                                      <p:cBhvr>
                                        <p:cTn id="14" dur="1" fill="hold">
                                          <p:stCondLst>
                                            <p:cond delay="0"/>
                                          </p:stCondLst>
                                        </p:cTn>
                                        <p:tgtEl>
                                          <p:spTgt spid="11">
                                            <p:txEl>
                                              <p:pRg st="2" end="2"/>
                                            </p:txEl>
                                          </p:spTgt>
                                        </p:tgtEl>
                                        <p:attrNameLst>
                                          <p:attrName>style.visibility</p:attrName>
                                        </p:attrNameLst>
                                      </p:cBhvr>
                                      <p:to>
                                        <p:strVal val="visible"/>
                                      </p:to>
                                    </p:set>
                                    <p:animEffect transition="in" filter="dissolve">
                                      <p:cBhvr>
                                        <p:cTn id="15" dur="500"/>
                                        <p:tgtEl>
                                          <p:spTgt spid="11">
                                            <p:txEl>
                                              <p:pRg st="2" end="2"/>
                                            </p:txEl>
                                          </p:spTgt>
                                        </p:tgtEl>
                                      </p:cBhvr>
                                    </p:animEffect>
                                  </p:childTnLst>
                                </p:cTn>
                              </p:par>
                            </p:childTnLst>
                          </p:cTn>
                        </p:par>
                        <p:par>
                          <p:cTn id="16" fill="hold">
                            <p:stCondLst>
                              <p:cond delay="1500"/>
                            </p:stCondLst>
                            <p:childTnLst>
                              <p:par>
                                <p:cTn id="17" presetID="9" presetClass="entr" presetSubtype="0" fill="hold" nodeType="afterEffect">
                                  <p:stCondLst>
                                    <p:cond delay="0"/>
                                  </p:stCondLst>
                                  <p:childTnLst>
                                    <p:set>
                                      <p:cBhvr>
                                        <p:cTn id="18" dur="1" fill="hold">
                                          <p:stCondLst>
                                            <p:cond delay="0"/>
                                          </p:stCondLst>
                                        </p:cTn>
                                        <p:tgtEl>
                                          <p:spTgt spid="11">
                                            <p:txEl>
                                              <p:pRg st="3" end="3"/>
                                            </p:txEl>
                                          </p:spTgt>
                                        </p:tgtEl>
                                        <p:attrNameLst>
                                          <p:attrName>style.visibility</p:attrName>
                                        </p:attrNameLst>
                                      </p:cBhvr>
                                      <p:to>
                                        <p:strVal val="visible"/>
                                      </p:to>
                                    </p:set>
                                    <p:animEffect transition="in" filter="dissolve">
                                      <p:cBhvr>
                                        <p:cTn id="19" dur="500"/>
                                        <p:tgtEl>
                                          <p:spTgt spid="1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xmlns="" id="{0008489A-D479-4D17-A01B-2D06EE5D65EF}"/>
              </a:ext>
            </a:extLst>
          </p:cNvPr>
          <p:cNvPicPr>
            <a:picLocks noChangeAspect="1"/>
          </p:cNvPicPr>
          <p:nvPr/>
        </p:nvPicPr>
        <p:blipFill>
          <a:blip r:embed="rId2" cstate="print"/>
          <a:stretch>
            <a:fillRect/>
          </a:stretch>
        </p:blipFill>
        <p:spPr>
          <a:xfrm>
            <a:off x="0" y="0"/>
            <a:ext cx="12192000" cy="6842171"/>
          </a:xfrm>
          <a:prstGeom prst="rect">
            <a:avLst/>
          </a:prstGeom>
        </p:spPr>
      </p:pic>
      <p:pic>
        <p:nvPicPr>
          <p:cNvPr id="8" name="Picture 7">
            <a:extLst>
              <a:ext uri="{FF2B5EF4-FFF2-40B4-BE49-F238E27FC236}">
                <a16:creationId xmlns:a16="http://schemas.microsoft.com/office/drawing/2014/main" xmlns="" id="{6A89414D-0560-46AE-A3FE-A36C868C0AD4}"/>
              </a:ext>
            </a:extLst>
          </p:cNvPr>
          <p:cNvPicPr>
            <a:picLocks noChangeAspect="1"/>
          </p:cNvPicPr>
          <p:nvPr/>
        </p:nvPicPr>
        <p:blipFill>
          <a:blip r:embed="rId3" cstate="print"/>
          <a:stretch>
            <a:fillRect/>
          </a:stretch>
        </p:blipFill>
        <p:spPr>
          <a:xfrm>
            <a:off x="0" y="6137886"/>
            <a:ext cx="12192000" cy="720114"/>
          </a:xfrm>
          <a:prstGeom prst="rect">
            <a:avLst/>
          </a:prstGeom>
        </p:spPr>
      </p:pic>
      <p:sp>
        <p:nvSpPr>
          <p:cNvPr id="9" name="TextBox 8">
            <a:extLst>
              <a:ext uri="{FF2B5EF4-FFF2-40B4-BE49-F238E27FC236}">
                <a16:creationId xmlns:a16="http://schemas.microsoft.com/office/drawing/2014/main" xmlns="" id="{DEC9B538-2657-4B05-B85F-7D3CD856292C}"/>
              </a:ext>
            </a:extLst>
          </p:cNvPr>
          <p:cNvSpPr txBox="1"/>
          <p:nvPr/>
        </p:nvSpPr>
        <p:spPr>
          <a:xfrm>
            <a:off x="11153146" y="6354338"/>
            <a:ext cx="989815" cy="323165"/>
          </a:xfrm>
          <a:prstGeom prst="rect">
            <a:avLst/>
          </a:prstGeom>
          <a:noFill/>
        </p:spPr>
        <p:txBody>
          <a:bodyPr wrap="square" rtlCol="0">
            <a:spAutoFit/>
          </a:bodyPr>
          <a:lstStyle/>
          <a:p>
            <a:r>
              <a:rPr lang="en-AU" sz="1500" dirty="0">
                <a:solidFill>
                  <a:schemeClr val="bg1"/>
                </a:solidFill>
              </a:rPr>
              <a:t>© 2018</a:t>
            </a:r>
          </a:p>
        </p:txBody>
      </p:sp>
      <p:sp>
        <p:nvSpPr>
          <p:cNvPr id="11" name="Content Placeholder 2">
            <a:extLst>
              <a:ext uri="{FF2B5EF4-FFF2-40B4-BE49-F238E27FC236}">
                <a16:creationId xmlns:a16="http://schemas.microsoft.com/office/drawing/2014/main" xmlns="" id="{37E64F14-8ADC-4FF8-9B4A-A32101ED7D1F}"/>
              </a:ext>
            </a:extLst>
          </p:cNvPr>
          <p:cNvSpPr txBox="1">
            <a:spLocks/>
          </p:cNvSpPr>
          <p:nvPr/>
        </p:nvSpPr>
        <p:spPr>
          <a:xfrm>
            <a:off x="439199" y="617262"/>
            <a:ext cx="8269372" cy="3826431"/>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Aft>
                <a:spcPts val="600"/>
              </a:spcAft>
              <a:buNone/>
            </a:pPr>
            <a:r>
              <a:rPr lang="en-US" sz="3500" b="1" kern="0" dirty="0">
                <a:solidFill>
                  <a:srgbClr val="303246"/>
                </a:solidFill>
                <a:latin typeface="Cera Pro Medium" panose="00000600000000000000" pitchFamily="50" charset="0"/>
                <a:ea typeface="CooperHewitt-Heavy" pitchFamily="50" charset="0"/>
                <a:cs typeface="CooperHewitt-Heavy" pitchFamily="50" charset="0"/>
                <a:sym typeface="CooperHewitt-Heavy"/>
              </a:rPr>
              <a:t>Practice Principles</a:t>
            </a:r>
            <a:endParaRPr lang="pt-BR" sz="3500" b="1" kern="0" dirty="0">
              <a:solidFill>
                <a:srgbClr val="303246"/>
              </a:solidFill>
              <a:latin typeface="Cera Pro Medium" panose="00000600000000000000" pitchFamily="50" charset="0"/>
              <a:ea typeface="CooperHewitt-Heavy" pitchFamily="50" charset="0"/>
              <a:cs typeface="CooperHewitt-Heavy" pitchFamily="50" charset="0"/>
              <a:sym typeface="Helvetica Light"/>
            </a:endParaRPr>
          </a:p>
          <a:p>
            <a:pPr marL="889000" lvl="1" indent="-444500" defTabSz="584200">
              <a:lnSpc>
                <a:spcPct val="110000"/>
              </a:lnSpc>
              <a:spcBef>
                <a:spcPts val="0"/>
              </a:spcBef>
              <a:buSzPct val="75000"/>
              <a:buFont typeface="Courier New" pitchFamily="49" charset="0"/>
              <a:buChar char="o"/>
              <a:defRPr sz="1800"/>
            </a:pPr>
            <a:endParaRPr lang="en-US" sz="2500" dirty="0">
              <a:solidFill>
                <a:schemeClr val="tx1">
                  <a:lumMod val="65000"/>
                  <a:lumOff val="35000"/>
                </a:schemeClr>
              </a:solidFill>
              <a:latin typeface="Cera Pro" panose="00000500000000000000" pitchFamily="50" charset="0"/>
              <a:sym typeface="Helvetica Light"/>
            </a:endParaRPr>
          </a:p>
        </p:txBody>
      </p:sp>
      <p:pic>
        <p:nvPicPr>
          <p:cNvPr id="3" name="Picture 2">
            <a:extLst>
              <a:ext uri="{FF2B5EF4-FFF2-40B4-BE49-F238E27FC236}">
                <a16:creationId xmlns:a16="http://schemas.microsoft.com/office/drawing/2014/main" xmlns="" id="{B39F61FC-109A-48A5-9B03-EB78DFB9F5F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035228" y="98404"/>
            <a:ext cx="1051127" cy="1051127"/>
          </a:xfrm>
          <a:prstGeom prst="rect">
            <a:avLst/>
          </a:prstGeom>
        </p:spPr>
      </p:pic>
      <p:pic>
        <p:nvPicPr>
          <p:cNvPr id="6" name="Picture 5">
            <a:extLst>
              <a:ext uri="{FF2B5EF4-FFF2-40B4-BE49-F238E27FC236}">
                <a16:creationId xmlns:a16="http://schemas.microsoft.com/office/drawing/2014/main" xmlns="" id="{6915FA26-2AFC-41C9-A103-97F59DC6581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84529" y="6215808"/>
            <a:ext cx="3491528" cy="557706"/>
          </a:xfrm>
          <a:prstGeom prst="rect">
            <a:avLst/>
          </a:prstGeom>
        </p:spPr>
      </p:pic>
      <p:graphicFrame>
        <p:nvGraphicFramePr>
          <p:cNvPr id="10" name="Diagram 9">
            <a:extLst>
              <a:ext uri="{FF2B5EF4-FFF2-40B4-BE49-F238E27FC236}">
                <a16:creationId xmlns:a16="http://schemas.microsoft.com/office/drawing/2014/main" xmlns="" id="{0C16511A-838F-4295-B405-4D95658106C6}"/>
              </a:ext>
            </a:extLst>
          </p:cNvPr>
          <p:cNvGraphicFramePr/>
          <p:nvPr>
            <p:extLst>
              <p:ext uri="{D42A27DB-BD31-4B8C-83A1-F6EECF244321}">
                <p14:modId xmlns:p14="http://schemas.microsoft.com/office/powerpoint/2010/main" val="3956856180"/>
              </p:ext>
            </p:extLst>
          </p:nvPr>
        </p:nvGraphicFramePr>
        <p:xfrm>
          <a:off x="2728684" y="546344"/>
          <a:ext cx="8128000" cy="5418667"/>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Tree>
    <p:extLst>
      <p:ext uri="{BB962C8B-B14F-4D97-AF65-F5344CB8AC3E}">
        <p14:creationId xmlns:p14="http://schemas.microsoft.com/office/powerpoint/2010/main" val="107919320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dissolve">
                                      <p:cBhvr>
                                        <p:cTn id="7" dur="500"/>
                                        <p:tgtEl>
                                          <p:spTgt spid="1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xmlns="" id="{266789ED-027B-4766-B58F-30578C371A5F}"/>
              </a:ext>
            </a:extLst>
          </p:cNvPr>
          <p:cNvPicPr>
            <a:picLocks noChangeAspect="1"/>
          </p:cNvPicPr>
          <p:nvPr/>
        </p:nvPicPr>
        <p:blipFill>
          <a:blip r:embed="rId2" cstate="print"/>
          <a:stretch>
            <a:fillRect/>
          </a:stretch>
        </p:blipFill>
        <p:spPr>
          <a:xfrm>
            <a:off x="0" y="0"/>
            <a:ext cx="12192000" cy="6842171"/>
          </a:xfrm>
          <a:prstGeom prst="rect">
            <a:avLst/>
          </a:prstGeom>
        </p:spPr>
      </p:pic>
      <p:sp>
        <p:nvSpPr>
          <p:cNvPr id="2" name="Title 1"/>
          <p:cNvSpPr>
            <a:spLocks noGrp="1"/>
          </p:cNvSpPr>
          <p:nvPr>
            <p:ph type="title"/>
          </p:nvPr>
        </p:nvSpPr>
        <p:spPr/>
        <p:txBody>
          <a:bodyPr/>
          <a:lstStyle/>
          <a:p>
            <a:r>
              <a:rPr lang="en-US" sz="3500" b="1" kern="0" dirty="0">
                <a:solidFill>
                  <a:srgbClr val="303246"/>
                </a:solidFill>
                <a:latin typeface="Cera Pro Medium" panose="00000600000000000000" pitchFamily="50" charset="0"/>
              </a:rPr>
              <a:t>Feedback Informed Practice</a:t>
            </a:r>
          </a:p>
        </p:txBody>
      </p:sp>
      <p:sp>
        <p:nvSpPr>
          <p:cNvPr id="3" name="Content Placeholder 2"/>
          <p:cNvSpPr>
            <a:spLocks noGrp="1"/>
          </p:cNvSpPr>
          <p:nvPr>
            <p:ph idx="1"/>
          </p:nvPr>
        </p:nvSpPr>
        <p:spPr>
          <a:xfrm>
            <a:off x="838200" y="1825625"/>
            <a:ext cx="9481457" cy="2955381"/>
          </a:xfrm>
        </p:spPr>
        <p:txBody>
          <a:bodyPr>
            <a:normAutofit lnSpcReduction="10000"/>
          </a:bodyPr>
          <a:lstStyle/>
          <a:p>
            <a:pPr marL="889000" lvl="1" indent="-444500" defTabSz="584200">
              <a:lnSpc>
                <a:spcPct val="120000"/>
              </a:lnSpc>
              <a:spcBef>
                <a:spcPts val="0"/>
              </a:spcBef>
              <a:spcAft>
                <a:spcPts val="600"/>
              </a:spcAft>
              <a:buSzPct val="75000"/>
              <a:buFont typeface="Courier New" pitchFamily="49" charset="0"/>
              <a:buChar char="o"/>
              <a:defRPr sz="1800"/>
            </a:pPr>
            <a:r>
              <a:rPr lang="en-US" sz="2500" dirty="0">
                <a:solidFill>
                  <a:schemeClr val="tx1">
                    <a:lumMod val="65000"/>
                    <a:lumOff val="35000"/>
                  </a:schemeClr>
                </a:solidFill>
                <a:latin typeface="Cera Pro" panose="00000500000000000000" pitchFamily="50" charset="0"/>
              </a:rPr>
              <a:t>Embedding client feedback and direction into the support process is an evidence-based, effective means of creating client-directed practice. </a:t>
            </a:r>
          </a:p>
          <a:p>
            <a:pPr marL="889000" lvl="1" indent="-444500" defTabSz="584200">
              <a:lnSpc>
                <a:spcPct val="120000"/>
              </a:lnSpc>
              <a:spcBef>
                <a:spcPts val="0"/>
              </a:spcBef>
              <a:spcAft>
                <a:spcPts val="600"/>
              </a:spcAft>
              <a:buSzPct val="75000"/>
              <a:buFont typeface="Courier New" pitchFamily="49" charset="0"/>
              <a:buChar char="o"/>
              <a:defRPr sz="1800"/>
            </a:pPr>
            <a:r>
              <a:rPr lang="en-US" sz="2500" dirty="0">
                <a:solidFill>
                  <a:schemeClr val="tx1">
                    <a:lumMod val="65000"/>
                    <a:lumOff val="35000"/>
                  </a:schemeClr>
                </a:solidFill>
                <a:latin typeface="Cera Pro" panose="00000500000000000000" pitchFamily="50" charset="0"/>
              </a:rPr>
              <a:t>The use of client rating scales to provide feedback about client outcomes and the therapeutic fit between client and practitioner at every session.  </a:t>
            </a:r>
          </a:p>
          <a:p>
            <a:endParaRPr lang="en-US" dirty="0"/>
          </a:p>
        </p:txBody>
      </p:sp>
      <p:pic>
        <p:nvPicPr>
          <p:cNvPr id="4" name="Picture 3">
            <a:extLst>
              <a:ext uri="{FF2B5EF4-FFF2-40B4-BE49-F238E27FC236}">
                <a16:creationId xmlns:a16="http://schemas.microsoft.com/office/drawing/2014/main" xmlns="" id="{48D26589-F595-4878-B1C8-88FF2F2CA5BB}"/>
              </a:ext>
            </a:extLst>
          </p:cNvPr>
          <p:cNvPicPr>
            <a:picLocks noChangeAspect="1"/>
          </p:cNvPicPr>
          <p:nvPr/>
        </p:nvPicPr>
        <p:blipFill>
          <a:blip r:embed="rId3" cstate="print"/>
          <a:stretch>
            <a:fillRect/>
          </a:stretch>
        </p:blipFill>
        <p:spPr>
          <a:xfrm>
            <a:off x="0" y="6137886"/>
            <a:ext cx="12192000" cy="720114"/>
          </a:xfrm>
          <a:prstGeom prst="rect">
            <a:avLst/>
          </a:prstGeom>
        </p:spPr>
      </p:pic>
      <p:sp>
        <p:nvSpPr>
          <p:cNvPr id="5" name="TextBox 4">
            <a:extLst>
              <a:ext uri="{FF2B5EF4-FFF2-40B4-BE49-F238E27FC236}">
                <a16:creationId xmlns:a16="http://schemas.microsoft.com/office/drawing/2014/main" xmlns="" id="{68B296B2-6E33-4715-9304-5087E1A31FD7}"/>
              </a:ext>
            </a:extLst>
          </p:cNvPr>
          <p:cNvSpPr txBox="1"/>
          <p:nvPr/>
        </p:nvSpPr>
        <p:spPr>
          <a:xfrm>
            <a:off x="11153146" y="6354338"/>
            <a:ext cx="989815" cy="323165"/>
          </a:xfrm>
          <a:prstGeom prst="rect">
            <a:avLst/>
          </a:prstGeom>
          <a:noFill/>
        </p:spPr>
        <p:txBody>
          <a:bodyPr wrap="square" rtlCol="0">
            <a:spAutoFit/>
          </a:bodyPr>
          <a:lstStyle/>
          <a:p>
            <a:r>
              <a:rPr lang="en-AU" sz="1500" dirty="0">
                <a:solidFill>
                  <a:schemeClr val="bg1"/>
                </a:solidFill>
              </a:rPr>
              <a:t>© 2018</a:t>
            </a:r>
          </a:p>
        </p:txBody>
      </p:sp>
      <p:pic>
        <p:nvPicPr>
          <p:cNvPr id="6" name="Picture 5">
            <a:extLst>
              <a:ext uri="{FF2B5EF4-FFF2-40B4-BE49-F238E27FC236}">
                <a16:creationId xmlns:a16="http://schemas.microsoft.com/office/drawing/2014/main" xmlns="" id="{D011113A-610A-43F3-8130-743D1C0AE1CE}"/>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035228" y="98404"/>
            <a:ext cx="1051127" cy="1051127"/>
          </a:xfrm>
          <a:prstGeom prst="rect">
            <a:avLst/>
          </a:prstGeom>
        </p:spPr>
      </p:pic>
      <p:pic>
        <p:nvPicPr>
          <p:cNvPr id="7" name="Picture 6">
            <a:extLst>
              <a:ext uri="{FF2B5EF4-FFF2-40B4-BE49-F238E27FC236}">
                <a16:creationId xmlns:a16="http://schemas.microsoft.com/office/drawing/2014/main" xmlns="" id="{E04C63F1-4F64-4AB8-8ACD-17FF5C11C06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84529" y="6215808"/>
            <a:ext cx="3491528" cy="557706"/>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xmlns="" id="{E3B1BBC9-BE6E-4228-AB3D-3E3C4177A96A}"/>
              </a:ext>
            </a:extLst>
          </p:cNvPr>
          <p:cNvPicPr>
            <a:picLocks noChangeAspect="1"/>
          </p:cNvPicPr>
          <p:nvPr/>
        </p:nvPicPr>
        <p:blipFill>
          <a:blip r:embed="rId2" cstate="print"/>
          <a:stretch>
            <a:fillRect/>
          </a:stretch>
        </p:blipFill>
        <p:spPr>
          <a:xfrm>
            <a:off x="0" y="0"/>
            <a:ext cx="12192000" cy="6842171"/>
          </a:xfrm>
          <a:prstGeom prst="rect">
            <a:avLst/>
          </a:prstGeom>
        </p:spPr>
      </p:pic>
      <p:sp>
        <p:nvSpPr>
          <p:cNvPr id="2" name="Title 1"/>
          <p:cNvSpPr>
            <a:spLocks noGrp="1"/>
          </p:cNvSpPr>
          <p:nvPr>
            <p:ph type="title"/>
          </p:nvPr>
        </p:nvSpPr>
        <p:spPr/>
        <p:txBody>
          <a:bodyPr>
            <a:normAutofit/>
          </a:bodyPr>
          <a:lstStyle/>
          <a:p>
            <a:r>
              <a:rPr lang="en-US" sz="3000" b="1" kern="0" dirty="0">
                <a:solidFill>
                  <a:srgbClr val="303246"/>
                </a:solidFill>
                <a:latin typeface="Cera Pro Medium" panose="00000600000000000000" pitchFamily="50" charset="0"/>
              </a:rPr>
              <a:t>Evidenced Based Practice - Outcomes Framework</a:t>
            </a:r>
          </a:p>
        </p:txBody>
      </p:sp>
      <p:sp>
        <p:nvSpPr>
          <p:cNvPr id="3" name="Content Placeholder 2"/>
          <p:cNvSpPr>
            <a:spLocks noGrp="1"/>
          </p:cNvSpPr>
          <p:nvPr>
            <p:ph idx="1"/>
          </p:nvPr>
        </p:nvSpPr>
        <p:spPr>
          <a:xfrm>
            <a:off x="838200" y="1573072"/>
            <a:ext cx="10515600" cy="4351338"/>
          </a:xfrm>
        </p:spPr>
        <p:txBody>
          <a:bodyPr/>
          <a:lstStyle/>
          <a:p>
            <a:pPr marL="889000" lvl="1" indent="-444500" defTabSz="584200">
              <a:lnSpc>
                <a:spcPct val="120000"/>
              </a:lnSpc>
              <a:spcBef>
                <a:spcPts val="0"/>
              </a:spcBef>
              <a:spcAft>
                <a:spcPts val="600"/>
              </a:spcAft>
              <a:buSzPct val="75000"/>
              <a:buFont typeface="Courier New" pitchFamily="49" charset="0"/>
              <a:buChar char="o"/>
              <a:defRPr sz="1800"/>
            </a:pPr>
            <a:r>
              <a:rPr lang="en-US" sz="2500" dirty="0">
                <a:solidFill>
                  <a:schemeClr val="tx1">
                    <a:lumMod val="65000"/>
                    <a:lumOff val="35000"/>
                  </a:schemeClr>
                </a:solidFill>
                <a:latin typeface="Cera Pro" panose="00000500000000000000" pitchFamily="50" charset="0"/>
              </a:rPr>
              <a:t>Outcomes Rating Scales and Session Rating Scales </a:t>
            </a:r>
          </a:p>
          <a:p>
            <a:pPr marL="889000" lvl="1" indent="-444500" defTabSz="584200">
              <a:lnSpc>
                <a:spcPct val="120000"/>
              </a:lnSpc>
              <a:spcBef>
                <a:spcPts val="0"/>
              </a:spcBef>
              <a:spcAft>
                <a:spcPts val="600"/>
              </a:spcAft>
              <a:buSzPct val="75000"/>
              <a:buFont typeface="Courier New" pitchFamily="49" charset="0"/>
              <a:buChar char="o"/>
              <a:defRPr sz="1800"/>
            </a:pPr>
            <a:r>
              <a:rPr lang="en-US" sz="2500" dirty="0">
                <a:solidFill>
                  <a:schemeClr val="tx1">
                    <a:lumMod val="65000"/>
                    <a:lumOff val="35000"/>
                  </a:schemeClr>
                </a:solidFill>
                <a:latin typeface="Cera Pro" panose="00000500000000000000" pitchFamily="50" charset="0"/>
              </a:rPr>
              <a:t>Seeking and obtaining valid, reliable, and feasible feedback from consumers regarding the therapeutic alliance and outcomes as much as doubles the effect size of interventions, cuts drop out rates by half and decreases risk of deterioration. </a:t>
            </a:r>
          </a:p>
          <a:p>
            <a:pPr marL="889000" lvl="1" indent="-444500" defTabSz="584200">
              <a:lnSpc>
                <a:spcPct val="120000"/>
              </a:lnSpc>
              <a:spcBef>
                <a:spcPts val="0"/>
              </a:spcBef>
              <a:spcAft>
                <a:spcPts val="600"/>
              </a:spcAft>
              <a:buSzPct val="75000"/>
              <a:buFont typeface="Courier New" pitchFamily="49" charset="0"/>
              <a:buChar char="o"/>
              <a:defRPr sz="1800"/>
            </a:pPr>
            <a:r>
              <a:rPr lang="en-US" sz="2500" dirty="0">
                <a:solidFill>
                  <a:schemeClr val="tx1">
                    <a:lumMod val="65000"/>
                    <a:lumOff val="35000"/>
                  </a:schemeClr>
                </a:solidFill>
                <a:latin typeface="Cera Pro" panose="00000500000000000000" pitchFamily="50" charset="0"/>
              </a:rPr>
              <a:t>Miller (2011) impact of routinely monitoring and using outcome and alliance data from 13 RCTs involving over 12,000 consumers.</a:t>
            </a:r>
          </a:p>
          <a:p>
            <a:endParaRPr lang="en-US" dirty="0"/>
          </a:p>
        </p:txBody>
      </p:sp>
      <p:pic>
        <p:nvPicPr>
          <p:cNvPr id="4" name="Picture 3">
            <a:extLst>
              <a:ext uri="{FF2B5EF4-FFF2-40B4-BE49-F238E27FC236}">
                <a16:creationId xmlns:a16="http://schemas.microsoft.com/office/drawing/2014/main" xmlns="" id="{431BAC82-3F43-44FF-AFC9-90402C5A0124}"/>
              </a:ext>
            </a:extLst>
          </p:cNvPr>
          <p:cNvPicPr>
            <a:picLocks noChangeAspect="1"/>
          </p:cNvPicPr>
          <p:nvPr/>
        </p:nvPicPr>
        <p:blipFill>
          <a:blip r:embed="rId3" cstate="print"/>
          <a:stretch>
            <a:fillRect/>
          </a:stretch>
        </p:blipFill>
        <p:spPr>
          <a:xfrm>
            <a:off x="0" y="6137886"/>
            <a:ext cx="12192000" cy="720114"/>
          </a:xfrm>
          <a:prstGeom prst="rect">
            <a:avLst/>
          </a:prstGeom>
        </p:spPr>
      </p:pic>
      <p:sp>
        <p:nvSpPr>
          <p:cNvPr id="5" name="TextBox 4">
            <a:extLst>
              <a:ext uri="{FF2B5EF4-FFF2-40B4-BE49-F238E27FC236}">
                <a16:creationId xmlns:a16="http://schemas.microsoft.com/office/drawing/2014/main" xmlns="" id="{019CAFD1-4833-4907-8A72-82DEEF62F90A}"/>
              </a:ext>
            </a:extLst>
          </p:cNvPr>
          <p:cNvSpPr txBox="1"/>
          <p:nvPr/>
        </p:nvSpPr>
        <p:spPr>
          <a:xfrm>
            <a:off x="11153146" y="6354338"/>
            <a:ext cx="989815" cy="323165"/>
          </a:xfrm>
          <a:prstGeom prst="rect">
            <a:avLst/>
          </a:prstGeom>
          <a:noFill/>
        </p:spPr>
        <p:txBody>
          <a:bodyPr wrap="square" rtlCol="0">
            <a:spAutoFit/>
          </a:bodyPr>
          <a:lstStyle/>
          <a:p>
            <a:r>
              <a:rPr lang="en-AU" sz="1500" dirty="0">
                <a:solidFill>
                  <a:schemeClr val="bg1"/>
                </a:solidFill>
              </a:rPr>
              <a:t>© 2018</a:t>
            </a:r>
          </a:p>
        </p:txBody>
      </p:sp>
      <p:pic>
        <p:nvPicPr>
          <p:cNvPr id="6" name="Picture 5">
            <a:extLst>
              <a:ext uri="{FF2B5EF4-FFF2-40B4-BE49-F238E27FC236}">
                <a16:creationId xmlns:a16="http://schemas.microsoft.com/office/drawing/2014/main" xmlns="" id="{BCE73FD0-8D36-4BDB-8D66-9C2FA84D2A57}"/>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035228" y="98404"/>
            <a:ext cx="1051127" cy="1051127"/>
          </a:xfrm>
          <a:prstGeom prst="rect">
            <a:avLst/>
          </a:prstGeom>
        </p:spPr>
      </p:pic>
      <p:pic>
        <p:nvPicPr>
          <p:cNvPr id="7" name="Picture 6">
            <a:extLst>
              <a:ext uri="{FF2B5EF4-FFF2-40B4-BE49-F238E27FC236}">
                <a16:creationId xmlns:a16="http://schemas.microsoft.com/office/drawing/2014/main" xmlns="" id="{D217E122-6C5F-4C6C-BFCF-57E5418EEF3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84529" y="6215808"/>
            <a:ext cx="3491528" cy="557706"/>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xmlns="" id="{378B381C-84BB-4171-B450-C34FF216BC21}"/>
              </a:ext>
            </a:extLst>
          </p:cNvPr>
          <p:cNvPicPr>
            <a:picLocks noChangeAspect="1"/>
          </p:cNvPicPr>
          <p:nvPr/>
        </p:nvPicPr>
        <p:blipFill>
          <a:blip r:embed="rId2" cstate="print"/>
          <a:stretch>
            <a:fillRect/>
          </a:stretch>
        </p:blipFill>
        <p:spPr>
          <a:xfrm>
            <a:off x="0" y="0"/>
            <a:ext cx="12192000" cy="6842171"/>
          </a:xfrm>
          <a:prstGeom prst="rect">
            <a:avLst/>
          </a:prstGeom>
        </p:spPr>
      </p:pic>
      <p:sp>
        <p:nvSpPr>
          <p:cNvPr id="2" name="Title 1"/>
          <p:cNvSpPr>
            <a:spLocks noGrp="1"/>
          </p:cNvSpPr>
          <p:nvPr>
            <p:ph type="title"/>
          </p:nvPr>
        </p:nvSpPr>
        <p:spPr/>
        <p:txBody>
          <a:bodyPr/>
          <a:lstStyle/>
          <a:p>
            <a:r>
              <a:rPr lang="en-US" sz="3500" b="1" kern="0" dirty="0">
                <a:solidFill>
                  <a:srgbClr val="303246"/>
                </a:solidFill>
                <a:latin typeface="Cera Pro Medium" panose="00000600000000000000" pitchFamily="50" charset="0"/>
              </a:rPr>
              <a:t>Therapeutic Alliance</a:t>
            </a:r>
          </a:p>
        </p:txBody>
      </p:sp>
      <p:sp>
        <p:nvSpPr>
          <p:cNvPr id="3" name="Content Placeholder 2"/>
          <p:cNvSpPr>
            <a:spLocks noGrp="1"/>
          </p:cNvSpPr>
          <p:nvPr>
            <p:ph idx="1"/>
          </p:nvPr>
        </p:nvSpPr>
        <p:spPr>
          <a:xfrm>
            <a:off x="838200" y="1599195"/>
            <a:ext cx="10515600" cy="2842169"/>
          </a:xfrm>
        </p:spPr>
        <p:txBody>
          <a:bodyPr/>
          <a:lstStyle/>
          <a:p>
            <a:pPr marL="444500" lvl="1" indent="0" defTabSz="584200">
              <a:lnSpc>
                <a:spcPct val="120000"/>
              </a:lnSpc>
              <a:spcBef>
                <a:spcPts val="0"/>
              </a:spcBef>
              <a:spcAft>
                <a:spcPts val="600"/>
              </a:spcAft>
              <a:buSzPct val="75000"/>
              <a:buNone/>
              <a:defRPr sz="1800"/>
            </a:pPr>
            <a:r>
              <a:rPr lang="en-US" sz="2500" dirty="0">
                <a:solidFill>
                  <a:schemeClr val="tx1">
                    <a:lumMod val="65000"/>
                    <a:lumOff val="35000"/>
                  </a:schemeClr>
                </a:solidFill>
                <a:latin typeface="Cera Pro" panose="00000500000000000000" pitchFamily="50" charset="0"/>
              </a:rPr>
              <a:t>1. Agreement on goals</a:t>
            </a:r>
          </a:p>
          <a:p>
            <a:pPr marL="444500" lvl="1" indent="0" defTabSz="584200">
              <a:lnSpc>
                <a:spcPct val="120000"/>
              </a:lnSpc>
              <a:spcBef>
                <a:spcPts val="0"/>
              </a:spcBef>
              <a:spcAft>
                <a:spcPts val="600"/>
              </a:spcAft>
              <a:buSzPct val="75000"/>
              <a:buNone/>
              <a:defRPr sz="1800"/>
            </a:pPr>
            <a:r>
              <a:rPr lang="en-US" sz="2500" dirty="0">
                <a:solidFill>
                  <a:schemeClr val="tx1">
                    <a:lumMod val="65000"/>
                    <a:lumOff val="35000"/>
                  </a:schemeClr>
                </a:solidFill>
                <a:latin typeface="Cera Pro" panose="00000500000000000000" pitchFamily="50" charset="0"/>
              </a:rPr>
              <a:t>2. Agreement on the means and purpose of methods to be used</a:t>
            </a:r>
          </a:p>
          <a:p>
            <a:pPr marL="444500" lvl="1" indent="0" defTabSz="584200">
              <a:lnSpc>
                <a:spcPct val="120000"/>
              </a:lnSpc>
              <a:spcBef>
                <a:spcPts val="0"/>
              </a:spcBef>
              <a:spcAft>
                <a:spcPts val="600"/>
              </a:spcAft>
              <a:buSzPct val="75000"/>
              <a:buNone/>
              <a:defRPr sz="1800"/>
            </a:pPr>
            <a:r>
              <a:rPr lang="en-US" sz="2500" dirty="0">
                <a:solidFill>
                  <a:schemeClr val="tx1">
                    <a:lumMod val="65000"/>
                    <a:lumOff val="35000"/>
                  </a:schemeClr>
                </a:solidFill>
                <a:latin typeface="Cera Pro" panose="00000500000000000000" pitchFamily="50" charset="0"/>
              </a:rPr>
              <a:t>3. Agreement on the practitioner's role (how well they engage)</a:t>
            </a:r>
          </a:p>
          <a:p>
            <a:pPr marL="444500" lvl="1" indent="0" defTabSz="584200">
              <a:lnSpc>
                <a:spcPct val="120000"/>
              </a:lnSpc>
              <a:spcBef>
                <a:spcPts val="0"/>
              </a:spcBef>
              <a:spcAft>
                <a:spcPts val="600"/>
              </a:spcAft>
              <a:buSzPct val="75000"/>
              <a:buNone/>
              <a:defRPr sz="1800"/>
            </a:pPr>
            <a:r>
              <a:rPr lang="en-US" sz="2500" dirty="0">
                <a:solidFill>
                  <a:schemeClr val="tx1">
                    <a:lumMod val="65000"/>
                    <a:lumOff val="35000"/>
                  </a:schemeClr>
                </a:solidFill>
                <a:latin typeface="Cera Pro" panose="00000500000000000000" pitchFamily="50" charset="0"/>
              </a:rPr>
              <a:t>4. Accommodation client's preferences</a:t>
            </a:r>
            <a:r>
              <a:rPr lang="en-US" b="1" dirty="0"/>
              <a:t>. </a:t>
            </a:r>
          </a:p>
          <a:p>
            <a:endParaRPr lang="en-US" dirty="0"/>
          </a:p>
        </p:txBody>
      </p:sp>
      <p:pic>
        <p:nvPicPr>
          <p:cNvPr id="4" name="Picture 3">
            <a:extLst>
              <a:ext uri="{FF2B5EF4-FFF2-40B4-BE49-F238E27FC236}">
                <a16:creationId xmlns:a16="http://schemas.microsoft.com/office/drawing/2014/main" xmlns="" id="{AF60B649-84DD-45D9-9E60-6AE4D85F554F}"/>
              </a:ext>
            </a:extLst>
          </p:cNvPr>
          <p:cNvPicPr>
            <a:picLocks noChangeAspect="1"/>
          </p:cNvPicPr>
          <p:nvPr/>
        </p:nvPicPr>
        <p:blipFill>
          <a:blip r:embed="rId3" cstate="print"/>
          <a:stretch>
            <a:fillRect/>
          </a:stretch>
        </p:blipFill>
        <p:spPr>
          <a:xfrm>
            <a:off x="0" y="6137886"/>
            <a:ext cx="12192000" cy="720114"/>
          </a:xfrm>
          <a:prstGeom prst="rect">
            <a:avLst/>
          </a:prstGeom>
        </p:spPr>
      </p:pic>
      <p:sp>
        <p:nvSpPr>
          <p:cNvPr id="5" name="TextBox 4">
            <a:extLst>
              <a:ext uri="{FF2B5EF4-FFF2-40B4-BE49-F238E27FC236}">
                <a16:creationId xmlns:a16="http://schemas.microsoft.com/office/drawing/2014/main" xmlns="" id="{1D4F0E27-DE77-456C-ADB6-F5759717CB12}"/>
              </a:ext>
            </a:extLst>
          </p:cNvPr>
          <p:cNvSpPr txBox="1"/>
          <p:nvPr/>
        </p:nvSpPr>
        <p:spPr>
          <a:xfrm>
            <a:off x="11153146" y="6354338"/>
            <a:ext cx="989815" cy="323165"/>
          </a:xfrm>
          <a:prstGeom prst="rect">
            <a:avLst/>
          </a:prstGeom>
          <a:noFill/>
        </p:spPr>
        <p:txBody>
          <a:bodyPr wrap="square" rtlCol="0">
            <a:spAutoFit/>
          </a:bodyPr>
          <a:lstStyle/>
          <a:p>
            <a:r>
              <a:rPr lang="en-AU" sz="1500" dirty="0">
                <a:solidFill>
                  <a:schemeClr val="bg1"/>
                </a:solidFill>
              </a:rPr>
              <a:t>© 2018</a:t>
            </a:r>
          </a:p>
        </p:txBody>
      </p:sp>
      <p:pic>
        <p:nvPicPr>
          <p:cNvPr id="6" name="Picture 5">
            <a:extLst>
              <a:ext uri="{FF2B5EF4-FFF2-40B4-BE49-F238E27FC236}">
                <a16:creationId xmlns:a16="http://schemas.microsoft.com/office/drawing/2014/main" xmlns="" id="{2BE44E26-1A4C-4E88-8B9D-A190DEB7509B}"/>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035228" y="98404"/>
            <a:ext cx="1051127" cy="1051127"/>
          </a:xfrm>
          <a:prstGeom prst="rect">
            <a:avLst/>
          </a:prstGeom>
        </p:spPr>
      </p:pic>
      <p:pic>
        <p:nvPicPr>
          <p:cNvPr id="7" name="Picture 6">
            <a:extLst>
              <a:ext uri="{FF2B5EF4-FFF2-40B4-BE49-F238E27FC236}">
                <a16:creationId xmlns:a16="http://schemas.microsoft.com/office/drawing/2014/main" xmlns="" id="{7C658F24-A402-48D4-B183-DC6E04691EF8}"/>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84529" y="6215808"/>
            <a:ext cx="3491528" cy="557706"/>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xmlns="" id="{0008489A-D479-4D17-A01B-2D06EE5D65EF}"/>
              </a:ext>
            </a:extLst>
          </p:cNvPr>
          <p:cNvPicPr>
            <a:picLocks noChangeAspect="1"/>
          </p:cNvPicPr>
          <p:nvPr/>
        </p:nvPicPr>
        <p:blipFill>
          <a:blip r:embed="rId2" cstate="print"/>
          <a:stretch>
            <a:fillRect/>
          </a:stretch>
        </p:blipFill>
        <p:spPr>
          <a:xfrm>
            <a:off x="0" y="0"/>
            <a:ext cx="12192000" cy="6842171"/>
          </a:xfrm>
          <a:prstGeom prst="rect">
            <a:avLst/>
          </a:prstGeom>
        </p:spPr>
      </p:pic>
      <p:pic>
        <p:nvPicPr>
          <p:cNvPr id="8" name="Picture 7">
            <a:extLst>
              <a:ext uri="{FF2B5EF4-FFF2-40B4-BE49-F238E27FC236}">
                <a16:creationId xmlns:a16="http://schemas.microsoft.com/office/drawing/2014/main" xmlns="" id="{6A89414D-0560-46AE-A3FE-A36C868C0AD4}"/>
              </a:ext>
            </a:extLst>
          </p:cNvPr>
          <p:cNvPicPr>
            <a:picLocks noChangeAspect="1"/>
          </p:cNvPicPr>
          <p:nvPr/>
        </p:nvPicPr>
        <p:blipFill>
          <a:blip r:embed="rId3" cstate="print"/>
          <a:stretch>
            <a:fillRect/>
          </a:stretch>
        </p:blipFill>
        <p:spPr>
          <a:xfrm>
            <a:off x="0" y="6137886"/>
            <a:ext cx="12192000" cy="720114"/>
          </a:xfrm>
          <a:prstGeom prst="rect">
            <a:avLst/>
          </a:prstGeom>
        </p:spPr>
      </p:pic>
      <p:sp>
        <p:nvSpPr>
          <p:cNvPr id="9" name="TextBox 8">
            <a:extLst>
              <a:ext uri="{FF2B5EF4-FFF2-40B4-BE49-F238E27FC236}">
                <a16:creationId xmlns:a16="http://schemas.microsoft.com/office/drawing/2014/main" xmlns="" id="{DEC9B538-2657-4B05-B85F-7D3CD856292C}"/>
              </a:ext>
            </a:extLst>
          </p:cNvPr>
          <p:cNvSpPr txBox="1"/>
          <p:nvPr/>
        </p:nvSpPr>
        <p:spPr>
          <a:xfrm>
            <a:off x="11153146" y="6354338"/>
            <a:ext cx="989815" cy="323165"/>
          </a:xfrm>
          <a:prstGeom prst="rect">
            <a:avLst/>
          </a:prstGeom>
          <a:noFill/>
        </p:spPr>
        <p:txBody>
          <a:bodyPr wrap="square" rtlCol="0">
            <a:spAutoFit/>
          </a:bodyPr>
          <a:lstStyle/>
          <a:p>
            <a:r>
              <a:rPr lang="en-AU" sz="1500" dirty="0">
                <a:solidFill>
                  <a:schemeClr val="bg1"/>
                </a:solidFill>
              </a:rPr>
              <a:t>© 2018</a:t>
            </a:r>
          </a:p>
        </p:txBody>
      </p:sp>
      <p:sp>
        <p:nvSpPr>
          <p:cNvPr id="11" name="Content Placeholder 2">
            <a:extLst>
              <a:ext uri="{FF2B5EF4-FFF2-40B4-BE49-F238E27FC236}">
                <a16:creationId xmlns:a16="http://schemas.microsoft.com/office/drawing/2014/main" xmlns="" id="{37E64F14-8ADC-4FF8-9B4A-A32101ED7D1F}"/>
              </a:ext>
            </a:extLst>
          </p:cNvPr>
          <p:cNvSpPr txBox="1">
            <a:spLocks/>
          </p:cNvSpPr>
          <p:nvPr/>
        </p:nvSpPr>
        <p:spPr>
          <a:xfrm>
            <a:off x="439199" y="617262"/>
            <a:ext cx="8269372" cy="3826431"/>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Aft>
                <a:spcPts val="600"/>
              </a:spcAft>
              <a:buNone/>
            </a:pPr>
            <a:r>
              <a:rPr lang="en-US" sz="3500" b="1" kern="0" dirty="0">
                <a:solidFill>
                  <a:srgbClr val="303246"/>
                </a:solidFill>
                <a:latin typeface="Cera Pro Medium" panose="00000600000000000000" pitchFamily="50" charset="0"/>
                <a:ea typeface="+mj-ea"/>
                <a:cs typeface="+mj-cs"/>
                <a:sym typeface="CooperHewitt-Heavy"/>
              </a:rPr>
              <a:t>Evidenced Based Decision Making Processes</a:t>
            </a:r>
          </a:p>
          <a:p>
            <a:pPr marL="0" indent="0">
              <a:spcAft>
                <a:spcPts val="600"/>
              </a:spcAft>
              <a:buNone/>
            </a:pPr>
            <a:endParaRPr lang="en-US" sz="3500" b="1" kern="0" dirty="0">
              <a:solidFill>
                <a:srgbClr val="002060"/>
              </a:solidFill>
              <a:latin typeface="Arial" pitchFamily="34" charset="0"/>
              <a:ea typeface="CooperHewitt-Heavy" pitchFamily="50" charset="0"/>
              <a:cs typeface="Arial" pitchFamily="34" charset="0"/>
              <a:sym typeface="CooperHewitt-Heavy"/>
            </a:endParaRPr>
          </a:p>
          <a:p>
            <a:pPr marL="889000" lvl="1" indent="-444500" defTabSz="584200">
              <a:lnSpc>
                <a:spcPct val="120000"/>
              </a:lnSpc>
              <a:spcBef>
                <a:spcPts val="0"/>
              </a:spcBef>
              <a:spcAft>
                <a:spcPts val="600"/>
              </a:spcAft>
              <a:buSzPct val="75000"/>
              <a:buFont typeface="Courier New" pitchFamily="49" charset="0"/>
              <a:buChar char="o"/>
              <a:defRPr sz="1800"/>
            </a:pPr>
            <a:r>
              <a:rPr lang="en-US" sz="2700" dirty="0">
                <a:solidFill>
                  <a:schemeClr val="tx1">
                    <a:lumMod val="65000"/>
                    <a:lumOff val="35000"/>
                  </a:schemeClr>
                </a:solidFill>
                <a:latin typeface="Cera Pro" panose="00000500000000000000" pitchFamily="50" charset="0"/>
              </a:rPr>
              <a:t>Best Available Research</a:t>
            </a:r>
          </a:p>
          <a:p>
            <a:pPr marL="889000" lvl="1" indent="-444500" defTabSz="584200">
              <a:lnSpc>
                <a:spcPct val="120000"/>
              </a:lnSpc>
              <a:spcBef>
                <a:spcPts val="0"/>
              </a:spcBef>
              <a:spcAft>
                <a:spcPts val="600"/>
              </a:spcAft>
              <a:buSzPct val="75000"/>
              <a:buFont typeface="Courier New" pitchFamily="49" charset="0"/>
              <a:buChar char="o"/>
              <a:defRPr sz="1800"/>
            </a:pPr>
            <a:r>
              <a:rPr lang="en-US" sz="2700" dirty="0">
                <a:solidFill>
                  <a:schemeClr val="tx1">
                    <a:lumMod val="65000"/>
                    <a:lumOff val="35000"/>
                  </a:schemeClr>
                </a:solidFill>
                <a:latin typeface="Cera Pro" panose="00000500000000000000" pitchFamily="50" charset="0"/>
              </a:rPr>
              <a:t>Clinical Expertise</a:t>
            </a:r>
          </a:p>
          <a:p>
            <a:pPr marL="889000" lvl="1" indent="-444500" defTabSz="584200">
              <a:lnSpc>
                <a:spcPct val="120000"/>
              </a:lnSpc>
              <a:spcBef>
                <a:spcPts val="0"/>
              </a:spcBef>
              <a:spcAft>
                <a:spcPts val="600"/>
              </a:spcAft>
              <a:buSzPct val="75000"/>
              <a:buFont typeface="Courier New" pitchFamily="49" charset="0"/>
              <a:buChar char="o"/>
              <a:defRPr sz="1800"/>
            </a:pPr>
            <a:r>
              <a:rPr lang="en-US" sz="2700" dirty="0">
                <a:solidFill>
                  <a:schemeClr val="tx1">
                    <a:lumMod val="65000"/>
                    <a:lumOff val="35000"/>
                  </a:schemeClr>
                </a:solidFill>
                <a:latin typeface="Cera Pro" panose="00000500000000000000" pitchFamily="50" charset="0"/>
              </a:rPr>
              <a:t>Client Values/ Context/Characteristics</a:t>
            </a:r>
          </a:p>
          <a:p>
            <a:pPr marL="889000" lvl="1" indent="-444500" defTabSz="584200">
              <a:lnSpc>
                <a:spcPct val="110000"/>
              </a:lnSpc>
              <a:spcBef>
                <a:spcPts val="0"/>
              </a:spcBef>
              <a:buSzPct val="75000"/>
              <a:buFont typeface="Courier New" pitchFamily="49" charset="0"/>
              <a:buChar char="o"/>
              <a:defRPr sz="1800"/>
            </a:pPr>
            <a:endParaRPr lang="pt-BR" sz="2500" dirty="0">
              <a:solidFill>
                <a:schemeClr val="tx1">
                  <a:lumMod val="65000"/>
                  <a:lumOff val="35000"/>
                </a:schemeClr>
              </a:solidFill>
              <a:latin typeface="Cera Pro" panose="00000500000000000000" pitchFamily="50" charset="0"/>
              <a:sym typeface="Helvetica Light"/>
            </a:endParaRPr>
          </a:p>
          <a:p>
            <a:pPr marL="889000" lvl="1" indent="-444500" defTabSz="584200">
              <a:lnSpc>
                <a:spcPct val="110000"/>
              </a:lnSpc>
              <a:spcBef>
                <a:spcPts val="0"/>
              </a:spcBef>
              <a:buSzPct val="75000"/>
              <a:buFont typeface="Courier New" pitchFamily="49" charset="0"/>
              <a:buChar char="o"/>
              <a:defRPr sz="1800"/>
            </a:pPr>
            <a:endParaRPr lang="en-US" sz="2500" dirty="0">
              <a:solidFill>
                <a:schemeClr val="tx1">
                  <a:lumMod val="65000"/>
                  <a:lumOff val="35000"/>
                </a:schemeClr>
              </a:solidFill>
              <a:latin typeface="Cera Pro" panose="00000500000000000000" pitchFamily="50" charset="0"/>
              <a:sym typeface="Helvetica Light"/>
            </a:endParaRPr>
          </a:p>
        </p:txBody>
      </p:sp>
      <p:pic>
        <p:nvPicPr>
          <p:cNvPr id="3" name="Picture 2">
            <a:extLst>
              <a:ext uri="{FF2B5EF4-FFF2-40B4-BE49-F238E27FC236}">
                <a16:creationId xmlns:a16="http://schemas.microsoft.com/office/drawing/2014/main" xmlns="" id="{B39F61FC-109A-48A5-9B03-EB78DFB9F5F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035228" y="98404"/>
            <a:ext cx="1051127" cy="1051127"/>
          </a:xfrm>
          <a:prstGeom prst="rect">
            <a:avLst/>
          </a:prstGeom>
        </p:spPr>
      </p:pic>
      <p:pic>
        <p:nvPicPr>
          <p:cNvPr id="6" name="Picture 5">
            <a:extLst>
              <a:ext uri="{FF2B5EF4-FFF2-40B4-BE49-F238E27FC236}">
                <a16:creationId xmlns:a16="http://schemas.microsoft.com/office/drawing/2014/main" xmlns="" id="{6915FA26-2AFC-41C9-A103-97F59DC6581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84529" y="6215808"/>
            <a:ext cx="3491528" cy="557706"/>
          </a:xfrm>
          <a:prstGeom prst="rect">
            <a:avLst/>
          </a:prstGeom>
        </p:spPr>
      </p:pic>
    </p:spTree>
    <p:extLst>
      <p:ext uri="{BB962C8B-B14F-4D97-AF65-F5344CB8AC3E}">
        <p14:creationId xmlns:p14="http://schemas.microsoft.com/office/powerpoint/2010/main" val="39488943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dissolve">
                                      <p:cBhvr>
                                        <p:cTn id="7" dur="500"/>
                                        <p:tgtEl>
                                          <p:spTgt spid="11">
                                            <p:txEl>
                                              <p:pRg st="0" end="0"/>
                                            </p:txEl>
                                          </p:spTgt>
                                        </p:tgtEl>
                                      </p:cBhvr>
                                    </p:animEffect>
                                  </p:childTnLst>
                                </p:cTn>
                              </p:par>
                            </p:childTnLst>
                          </p:cTn>
                        </p:par>
                        <p:par>
                          <p:cTn id="8" fill="hold">
                            <p:stCondLst>
                              <p:cond delay="500"/>
                            </p:stCondLst>
                            <p:childTnLst>
                              <p:par>
                                <p:cTn id="9" presetID="9" presetClass="entr" presetSubtype="0" fill="hold" nodeType="afterEffect">
                                  <p:stCondLst>
                                    <p:cond delay="0"/>
                                  </p:stCondLst>
                                  <p:childTnLst>
                                    <p:set>
                                      <p:cBhvr>
                                        <p:cTn id="10" dur="1" fill="hold">
                                          <p:stCondLst>
                                            <p:cond delay="0"/>
                                          </p:stCondLst>
                                        </p:cTn>
                                        <p:tgtEl>
                                          <p:spTgt spid="11">
                                            <p:txEl>
                                              <p:pRg st="2" end="2"/>
                                            </p:txEl>
                                          </p:spTgt>
                                        </p:tgtEl>
                                        <p:attrNameLst>
                                          <p:attrName>style.visibility</p:attrName>
                                        </p:attrNameLst>
                                      </p:cBhvr>
                                      <p:to>
                                        <p:strVal val="visible"/>
                                      </p:to>
                                    </p:set>
                                    <p:animEffect transition="in" filter="dissolve">
                                      <p:cBhvr>
                                        <p:cTn id="11" dur="500"/>
                                        <p:tgtEl>
                                          <p:spTgt spid="11">
                                            <p:txEl>
                                              <p:pRg st="2" end="2"/>
                                            </p:txEl>
                                          </p:spTgt>
                                        </p:tgtEl>
                                      </p:cBhvr>
                                    </p:animEffect>
                                  </p:childTnLst>
                                </p:cTn>
                              </p:par>
                            </p:childTnLst>
                          </p:cTn>
                        </p:par>
                        <p:par>
                          <p:cTn id="12" fill="hold">
                            <p:stCondLst>
                              <p:cond delay="1000"/>
                            </p:stCondLst>
                            <p:childTnLst>
                              <p:par>
                                <p:cTn id="13" presetID="9" presetClass="entr" presetSubtype="0" fill="hold" nodeType="afterEffect">
                                  <p:stCondLst>
                                    <p:cond delay="0"/>
                                  </p:stCondLst>
                                  <p:childTnLst>
                                    <p:set>
                                      <p:cBhvr>
                                        <p:cTn id="14" dur="1" fill="hold">
                                          <p:stCondLst>
                                            <p:cond delay="0"/>
                                          </p:stCondLst>
                                        </p:cTn>
                                        <p:tgtEl>
                                          <p:spTgt spid="11">
                                            <p:txEl>
                                              <p:pRg st="3" end="3"/>
                                            </p:txEl>
                                          </p:spTgt>
                                        </p:tgtEl>
                                        <p:attrNameLst>
                                          <p:attrName>style.visibility</p:attrName>
                                        </p:attrNameLst>
                                      </p:cBhvr>
                                      <p:to>
                                        <p:strVal val="visible"/>
                                      </p:to>
                                    </p:set>
                                    <p:animEffect transition="in" filter="dissolve">
                                      <p:cBhvr>
                                        <p:cTn id="15" dur="500"/>
                                        <p:tgtEl>
                                          <p:spTgt spid="11">
                                            <p:txEl>
                                              <p:pRg st="3" end="3"/>
                                            </p:txEl>
                                          </p:spTgt>
                                        </p:tgtEl>
                                      </p:cBhvr>
                                    </p:animEffect>
                                  </p:childTnLst>
                                </p:cTn>
                              </p:par>
                            </p:childTnLst>
                          </p:cTn>
                        </p:par>
                        <p:par>
                          <p:cTn id="16" fill="hold">
                            <p:stCondLst>
                              <p:cond delay="1500"/>
                            </p:stCondLst>
                            <p:childTnLst>
                              <p:par>
                                <p:cTn id="17" presetID="9" presetClass="entr" presetSubtype="0" fill="hold" nodeType="afterEffect">
                                  <p:stCondLst>
                                    <p:cond delay="0"/>
                                  </p:stCondLst>
                                  <p:childTnLst>
                                    <p:set>
                                      <p:cBhvr>
                                        <p:cTn id="18" dur="1" fill="hold">
                                          <p:stCondLst>
                                            <p:cond delay="0"/>
                                          </p:stCondLst>
                                        </p:cTn>
                                        <p:tgtEl>
                                          <p:spTgt spid="11">
                                            <p:txEl>
                                              <p:pRg st="4" end="4"/>
                                            </p:txEl>
                                          </p:spTgt>
                                        </p:tgtEl>
                                        <p:attrNameLst>
                                          <p:attrName>style.visibility</p:attrName>
                                        </p:attrNameLst>
                                      </p:cBhvr>
                                      <p:to>
                                        <p:strVal val="visible"/>
                                      </p:to>
                                    </p:set>
                                    <p:animEffect transition="in" filter="dissolve">
                                      <p:cBhvr>
                                        <p:cTn id="19" dur="500"/>
                                        <p:tgtEl>
                                          <p:spTgt spid="1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xmlns="" id="{0008489A-D479-4D17-A01B-2D06EE5D65EF}"/>
              </a:ext>
            </a:extLst>
          </p:cNvPr>
          <p:cNvPicPr>
            <a:picLocks noChangeAspect="1"/>
          </p:cNvPicPr>
          <p:nvPr/>
        </p:nvPicPr>
        <p:blipFill>
          <a:blip r:embed="rId2" cstate="print"/>
          <a:stretch>
            <a:fillRect/>
          </a:stretch>
        </p:blipFill>
        <p:spPr>
          <a:xfrm>
            <a:off x="0" y="0"/>
            <a:ext cx="12192000" cy="6842171"/>
          </a:xfrm>
          <a:prstGeom prst="rect">
            <a:avLst/>
          </a:prstGeom>
        </p:spPr>
      </p:pic>
      <p:pic>
        <p:nvPicPr>
          <p:cNvPr id="8" name="Picture 7">
            <a:extLst>
              <a:ext uri="{FF2B5EF4-FFF2-40B4-BE49-F238E27FC236}">
                <a16:creationId xmlns:a16="http://schemas.microsoft.com/office/drawing/2014/main" xmlns="" id="{6A89414D-0560-46AE-A3FE-A36C868C0AD4}"/>
              </a:ext>
            </a:extLst>
          </p:cNvPr>
          <p:cNvPicPr>
            <a:picLocks noChangeAspect="1"/>
          </p:cNvPicPr>
          <p:nvPr/>
        </p:nvPicPr>
        <p:blipFill>
          <a:blip r:embed="rId3" cstate="print"/>
          <a:stretch>
            <a:fillRect/>
          </a:stretch>
        </p:blipFill>
        <p:spPr>
          <a:xfrm>
            <a:off x="0" y="6137886"/>
            <a:ext cx="12192000" cy="720114"/>
          </a:xfrm>
          <a:prstGeom prst="rect">
            <a:avLst/>
          </a:prstGeom>
        </p:spPr>
      </p:pic>
      <p:sp>
        <p:nvSpPr>
          <p:cNvPr id="9" name="TextBox 8">
            <a:extLst>
              <a:ext uri="{FF2B5EF4-FFF2-40B4-BE49-F238E27FC236}">
                <a16:creationId xmlns:a16="http://schemas.microsoft.com/office/drawing/2014/main" xmlns="" id="{DEC9B538-2657-4B05-B85F-7D3CD856292C}"/>
              </a:ext>
            </a:extLst>
          </p:cNvPr>
          <p:cNvSpPr txBox="1"/>
          <p:nvPr/>
        </p:nvSpPr>
        <p:spPr>
          <a:xfrm>
            <a:off x="11153146" y="6354338"/>
            <a:ext cx="989815" cy="323165"/>
          </a:xfrm>
          <a:prstGeom prst="rect">
            <a:avLst/>
          </a:prstGeom>
          <a:noFill/>
        </p:spPr>
        <p:txBody>
          <a:bodyPr wrap="square" rtlCol="0">
            <a:spAutoFit/>
          </a:bodyPr>
          <a:lstStyle/>
          <a:p>
            <a:r>
              <a:rPr lang="en-AU" sz="1500" dirty="0">
                <a:solidFill>
                  <a:schemeClr val="bg1"/>
                </a:solidFill>
              </a:rPr>
              <a:t>© 2018</a:t>
            </a:r>
          </a:p>
        </p:txBody>
      </p:sp>
      <p:sp>
        <p:nvSpPr>
          <p:cNvPr id="11" name="Content Placeholder 2">
            <a:extLst>
              <a:ext uri="{FF2B5EF4-FFF2-40B4-BE49-F238E27FC236}">
                <a16:creationId xmlns:a16="http://schemas.microsoft.com/office/drawing/2014/main" xmlns="" id="{37E64F14-8ADC-4FF8-9B4A-A32101ED7D1F}"/>
              </a:ext>
            </a:extLst>
          </p:cNvPr>
          <p:cNvSpPr txBox="1">
            <a:spLocks/>
          </p:cNvSpPr>
          <p:nvPr/>
        </p:nvSpPr>
        <p:spPr>
          <a:xfrm>
            <a:off x="439198" y="817561"/>
            <a:ext cx="10596030" cy="3826431"/>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Aft>
                <a:spcPts val="600"/>
              </a:spcAft>
              <a:buNone/>
            </a:pPr>
            <a:r>
              <a:rPr lang="en-US" sz="3800" b="1" kern="0" dirty="0">
                <a:solidFill>
                  <a:srgbClr val="303246"/>
                </a:solidFill>
                <a:latin typeface="Cera Pro Medium" panose="00000600000000000000" pitchFamily="50" charset="0"/>
                <a:ea typeface="+mj-ea"/>
                <a:cs typeface="+mj-cs"/>
                <a:sym typeface="CooperHewitt-Heavy"/>
              </a:rPr>
              <a:t>Unpacking the Evidence in EBPs</a:t>
            </a:r>
            <a:br>
              <a:rPr lang="en-US" sz="3800" b="1" kern="0" dirty="0">
                <a:solidFill>
                  <a:srgbClr val="303246"/>
                </a:solidFill>
                <a:latin typeface="Cera Pro Medium" panose="00000600000000000000" pitchFamily="50" charset="0"/>
                <a:ea typeface="+mj-ea"/>
                <a:cs typeface="+mj-cs"/>
                <a:sym typeface="CooperHewitt-Heavy"/>
              </a:rPr>
            </a:br>
            <a:endParaRPr lang="en-US" sz="2000" b="1" u="sng" kern="0" dirty="0">
              <a:solidFill>
                <a:srgbClr val="002060"/>
              </a:solidFill>
              <a:latin typeface="Arial" pitchFamily="34" charset="0"/>
              <a:ea typeface="CooperHewitt-Heavy" pitchFamily="50" charset="0"/>
              <a:cs typeface="Arial" pitchFamily="34" charset="0"/>
              <a:sym typeface="CooperHewitt-Heavy"/>
            </a:endParaRPr>
          </a:p>
          <a:p>
            <a:pPr marL="889000" lvl="1" indent="-444500" defTabSz="584200">
              <a:lnSpc>
                <a:spcPct val="130000"/>
              </a:lnSpc>
              <a:spcBef>
                <a:spcPts val="0"/>
              </a:spcBef>
              <a:spcAft>
                <a:spcPts val="600"/>
              </a:spcAft>
              <a:buSzPct val="75000"/>
              <a:buFont typeface="Courier New" pitchFamily="49" charset="0"/>
              <a:buChar char="o"/>
              <a:defRPr sz="1800"/>
            </a:pPr>
            <a:r>
              <a:rPr lang="en-US" sz="2900" dirty="0">
                <a:solidFill>
                  <a:schemeClr val="tx1">
                    <a:lumMod val="65000"/>
                    <a:lumOff val="35000"/>
                  </a:schemeClr>
                </a:solidFill>
                <a:latin typeface="Cera Pro" panose="00000500000000000000" pitchFamily="50" charset="0"/>
                <a:sym typeface="CooperHewitt-Heavy"/>
              </a:rPr>
              <a:t>What does Evidence Based mean to our organisation? </a:t>
            </a:r>
          </a:p>
          <a:p>
            <a:pPr marL="889000" lvl="1" indent="-444500" defTabSz="584200">
              <a:lnSpc>
                <a:spcPct val="130000"/>
              </a:lnSpc>
              <a:spcBef>
                <a:spcPts val="0"/>
              </a:spcBef>
              <a:spcAft>
                <a:spcPts val="600"/>
              </a:spcAft>
              <a:buSzPct val="75000"/>
              <a:buFont typeface="Courier New" pitchFamily="49" charset="0"/>
              <a:buChar char="o"/>
              <a:defRPr sz="1800"/>
            </a:pPr>
            <a:r>
              <a:rPr lang="en-US" sz="2900" dirty="0">
                <a:solidFill>
                  <a:schemeClr val="tx1">
                    <a:lumMod val="65000"/>
                    <a:lumOff val="35000"/>
                  </a:schemeClr>
                </a:solidFill>
                <a:latin typeface="Cera Pro" panose="00000500000000000000" pitchFamily="50" charset="0"/>
                <a:sym typeface="CooperHewitt-Heavy"/>
              </a:rPr>
              <a:t>How do we want to define Evidenced Based?</a:t>
            </a:r>
          </a:p>
        </p:txBody>
      </p:sp>
      <p:pic>
        <p:nvPicPr>
          <p:cNvPr id="3" name="Picture 2">
            <a:extLst>
              <a:ext uri="{FF2B5EF4-FFF2-40B4-BE49-F238E27FC236}">
                <a16:creationId xmlns:a16="http://schemas.microsoft.com/office/drawing/2014/main" xmlns="" id="{B39F61FC-109A-48A5-9B03-EB78DFB9F5F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035228" y="98404"/>
            <a:ext cx="1051127" cy="1051127"/>
          </a:xfrm>
          <a:prstGeom prst="rect">
            <a:avLst/>
          </a:prstGeom>
        </p:spPr>
      </p:pic>
      <p:pic>
        <p:nvPicPr>
          <p:cNvPr id="6" name="Picture 5">
            <a:extLst>
              <a:ext uri="{FF2B5EF4-FFF2-40B4-BE49-F238E27FC236}">
                <a16:creationId xmlns:a16="http://schemas.microsoft.com/office/drawing/2014/main" xmlns="" id="{6915FA26-2AFC-41C9-A103-97F59DC6581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84529" y="6215808"/>
            <a:ext cx="3491528" cy="557706"/>
          </a:xfrm>
          <a:prstGeom prst="rect">
            <a:avLst/>
          </a:prstGeom>
        </p:spPr>
      </p:pic>
    </p:spTree>
    <p:extLst>
      <p:ext uri="{BB962C8B-B14F-4D97-AF65-F5344CB8AC3E}">
        <p14:creationId xmlns:p14="http://schemas.microsoft.com/office/powerpoint/2010/main" val="91201198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dissolve">
                                      <p:cBhvr>
                                        <p:cTn id="7" dur="500"/>
                                        <p:tgtEl>
                                          <p:spTgt spid="11">
                                            <p:txEl>
                                              <p:pRg st="0" end="0"/>
                                            </p:txEl>
                                          </p:spTgt>
                                        </p:tgtEl>
                                      </p:cBhvr>
                                    </p:animEffect>
                                  </p:childTnLst>
                                </p:cTn>
                              </p:par>
                            </p:childTnLst>
                          </p:cTn>
                        </p:par>
                        <p:par>
                          <p:cTn id="8" fill="hold">
                            <p:stCondLst>
                              <p:cond delay="500"/>
                            </p:stCondLst>
                            <p:childTnLst>
                              <p:par>
                                <p:cTn id="9" presetID="9" presetClass="entr" presetSubtype="0" fill="hold" nodeType="afterEffect">
                                  <p:stCondLst>
                                    <p:cond delay="0"/>
                                  </p:stCondLst>
                                  <p:childTnLst>
                                    <p:set>
                                      <p:cBhvr>
                                        <p:cTn id="10" dur="1" fill="hold">
                                          <p:stCondLst>
                                            <p:cond delay="0"/>
                                          </p:stCondLst>
                                        </p:cTn>
                                        <p:tgtEl>
                                          <p:spTgt spid="11">
                                            <p:txEl>
                                              <p:pRg st="1" end="1"/>
                                            </p:txEl>
                                          </p:spTgt>
                                        </p:tgtEl>
                                        <p:attrNameLst>
                                          <p:attrName>style.visibility</p:attrName>
                                        </p:attrNameLst>
                                      </p:cBhvr>
                                      <p:to>
                                        <p:strVal val="visible"/>
                                      </p:to>
                                    </p:set>
                                    <p:animEffect transition="in" filter="dissolve">
                                      <p:cBhvr>
                                        <p:cTn id="11" dur="500"/>
                                        <p:tgtEl>
                                          <p:spTgt spid="11">
                                            <p:txEl>
                                              <p:pRg st="1" end="1"/>
                                            </p:txEl>
                                          </p:spTgt>
                                        </p:tgtEl>
                                      </p:cBhvr>
                                    </p:animEffect>
                                  </p:childTnLst>
                                </p:cTn>
                              </p:par>
                            </p:childTnLst>
                          </p:cTn>
                        </p:par>
                        <p:par>
                          <p:cTn id="12" fill="hold">
                            <p:stCondLst>
                              <p:cond delay="1000"/>
                            </p:stCondLst>
                            <p:childTnLst>
                              <p:par>
                                <p:cTn id="13" presetID="9" presetClass="entr" presetSubtype="0" fill="hold" nodeType="afterEffect">
                                  <p:stCondLst>
                                    <p:cond delay="0"/>
                                  </p:stCondLst>
                                  <p:childTnLst>
                                    <p:set>
                                      <p:cBhvr>
                                        <p:cTn id="14" dur="1" fill="hold">
                                          <p:stCondLst>
                                            <p:cond delay="0"/>
                                          </p:stCondLst>
                                        </p:cTn>
                                        <p:tgtEl>
                                          <p:spTgt spid="11">
                                            <p:txEl>
                                              <p:pRg st="2" end="2"/>
                                            </p:txEl>
                                          </p:spTgt>
                                        </p:tgtEl>
                                        <p:attrNameLst>
                                          <p:attrName>style.visibility</p:attrName>
                                        </p:attrNameLst>
                                      </p:cBhvr>
                                      <p:to>
                                        <p:strVal val="visible"/>
                                      </p:to>
                                    </p:set>
                                    <p:animEffect transition="in" filter="dissolve">
                                      <p:cBhvr>
                                        <p:cTn id="15" dur="500"/>
                                        <p:tgtEl>
                                          <p:spTgt spid="1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xmlns="" id="{0008489A-D479-4D17-A01B-2D06EE5D65EF}"/>
              </a:ext>
            </a:extLst>
          </p:cNvPr>
          <p:cNvPicPr>
            <a:picLocks noChangeAspect="1"/>
          </p:cNvPicPr>
          <p:nvPr/>
        </p:nvPicPr>
        <p:blipFill>
          <a:blip r:embed="rId2" cstate="print"/>
          <a:stretch>
            <a:fillRect/>
          </a:stretch>
        </p:blipFill>
        <p:spPr>
          <a:xfrm>
            <a:off x="0" y="0"/>
            <a:ext cx="12192000" cy="6842171"/>
          </a:xfrm>
          <a:prstGeom prst="rect">
            <a:avLst/>
          </a:prstGeom>
        </p:spPr>
      </p:pic>
      <p:pic>
        <p:nvPicPr>
          <p:cNvPr id="8" name="Picture 7">
            <a:extLst>
              <a:ext uri="{FF2B5EF4-FFF2-40B4-BE49-F238E27FC236}">
                <a16:creationId xmlns:a16="http://schemas.microsoft.com/office/drawing/2014/main" xmlns="" id="{6A89414D-0560-46AE-A3FE-A36C868C0AD4}"/>
              </a:ext>
            </a:extLst>
          </p:cNvPr>
          <p:cNvPicPr>
            <a:picLocks noChangeAspect="1"/>
          </p:cNvPicPr>
          <p:nvPr/>
        </p:nvPicPr>
        <p:blipFill>
          <a:blip r:embed="rId3" cstate="print"/>
          <a:stretch>
            <a:fillRect/>
          </a:stretch>
        </p:blipFill>
        <p:spPr>
          <a:xfrm>
            <a:off x="0" y="6137886"/>
            <a:ext cx="12192000" cy="720114"/>
          </a:xfrm>
          <a:prstGeom prst="rect">
            <a:avLst/>
          </a:prstGeom>
        </p:spPr>
      </p:pic>
      <p:sp>
        <p:nvSpPr>
          <p:cNvPr id="9" name="TextBox 8">
            <a:extLst>
              <a:ext uri="{FF2B5EF4-FFF2-40B4-BE49-F238E27FC236}">
                <a16:creationId xmlns:a16="http://schemas.microsoft.com/office/drawing/2014/main" xmlns="" id="{DEC9B538-2657-4B05-B85F-7D3CD856292C}"/>
              </a:ext>
            </a:extLst>
          </p:cNvPr>
          <p:cNvSpPr txBox="1"/>
          <p:nvPr/>
        </p:nvSpPr>
        <p:spPr>
          <a:xfrm>
            <a:off x="11153146" y="6354338"/>
            <a:ext cx="989815" cy="323165"/>
          </a:xfrm>
          <a:prstGeom prst="rect">
            <a:avLst/>
          </a:prstGeom>
          <a:noFill/>
        </p:spPr>
        <p:txBody>
          <a:bodyPr wrap="square" rtlCol="0">
            <a:spAutoFit/>
          </a:bodyPr>
          <a:lstStyle/>
          <a:p>
            <a:r>
              <a:rPr lang="en-AU" sz="1500" dirty="0">
                <a:solidFill>
                  <a:schemeClr val="bg1"/>
                </a:solidFill>
              </a:rPr>
              <a:t>© 2018</a:t>
            </a:r>
          </a:p>
        </p:txBody>
      </p:sp>
      <p:sp>
        <p:nvSpPr>
          <p:cNvPr id="11" name="Content Placeholder 2">
            <a:extLst>
              <a:ext uri="{FF2B5EF4-FFF2-40B4-BE49-F238E27FC236}">
                <a16:creationId xmlns:a16="http://schemas.microsoft.com/office/drawing/2014/main" xmlns="" id="{37E64F14-8ADC-4FF8-9B4A-A32101ED7D1F}"/>
              </a:ext>
            </a:extLst>
          </p:cNvPr>
          <p:cNvSpPr txBox="1">
            <a:spLocks/>
          </p:cNvSpPr>
          <p:nvPr/>
        </p:nvSpPr>
        <p:spPr>
          <a:xfrm>
            <a:off x="1057508" y="617262"/>
            <a:ext cx="9018310" cy="3826431"/>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Aft>
                <a:spcPts val="600"/>
              </a:spcAft>
              <a:buNone/>
            </a:pPr>
            <a:r>
              <a:rPr lang="en-US" sz="3800" b="1" kern="0" dirty="0">
                <a:solidFill>
                  <a:srgbClr val="303246"/>
                </a:solidFill>
                <a:latin typeface="Cera Pro Medium" panose="00000600000000000000" pitchFamily="50" charset="0"/>
                <a:ea typeface="+mj-ea"/>
                <a:cs typeface="+mj-cs"/>
                <a:sym typeface="CooperHewitt-Heavy"/>
              </a:rPr>
              <a:t>Strategic Programming</a:t>
            </a:r>
            <a:br>
              <a:rPr lang="en-US" sz="3800" b="1" kern="0" dirty="0">
                <a:solidFill>
                  <a:srgbClr val="303246"/>
                </a:solidFill>
                <a:latin typeface="Cera Pro Medium" panose="00000600000000000000" pitchFamily="50" charset="0"/>
                <a:ea typeface="+mj-ea"/>
                <a:cs typeface="+mj-cs"/>
                <a:sym typeface="CooperHewitt-Heavy"/>
              </a:rPr>
            </a:br>
            <a:endParaRPr lang="en-US" sz="2000" b="1" kern="0" dirty="0">
              <a:solidFill>
                <a:srgbClr val="303246"/>
              </a:solidFill>
              <a:latin typeface="Cera Pro Medium" panose="00000600000000000000" pitchFamily="50" charset="0"/>
              <a:ea typeface="+mj-ea"/>
              <a:cs typeface="+mj-cs"/>
              <a:sym typeface="CooperHewitt-Heavy"/>
            </a:endParaRPr>
          </a:p>
          <a:p>
            <a:pPr marL="889000" lvl="1" indent="-444500" defTabSz="584200">
              <a:lnSpc>
                <a:spcPct val="130000"/>
              </a:lnSpc>
              <a:spcBef>
                <a:spcPts val="0"/>
              </a:spcBef>
              <a:spcAft>
                <a:spcPts val="600"/>
              </a:spcAft>
              <a:buSzPct val="75000"/>
              <a:buFont typeface="Courier New" pitchFamily="49" charset="0"/>
              <a:buChar char="o"/>
              <a:defRPr sz="1800"/>
            </a:pPr>
            <a:r>
              <a:rPr lang="pt-BR" sz="2700" dirty="0">
                <a:solidFill>
                  <a:schemeClr val="tx1">
                    <a:lumMod val="65000"/>
                    <a:lumOff val="35000"/>
                  </a:schemeClr>
                </a:solidFill>
                <a:latin typeface="Cera Pro" panose="00000500000000000000" pitchFamily="50" charset="0"/>
                <a:sym typeface="Helvetica Light"/>
              </a:rPr>
              <a:t>Choosing EBPs</a:t>
            </a:r>
          </a:p>
          <a:p>
            <a:pPr marL="889000" lvl="1" indent="-444500" defTabSz="584200">
              <a:lnSpc>
                <a:spcPct val="130000"/>
              </a:lnSpc>
              <a:spcBef>
                <a:spcPts val="0"/>
              </a:spcBef>
              <a:spcAft>
                <a:spcPts val="600"/>
              </a:spcAft>
              <a:buSzPct val="75000"/>
              <a:buFont typeface="Courier New" pitchFamily="49" charset="0"/>
              <a:buChar char="o"/>
              <a:defRPr sz="1800"/>
            </a:pPr>
            <a:r>
              <a:rPr lang="pt-BR" sz="2700" dirty="0">
                <a:solidFill>
                  <a:schemeClr val="tx1">
                    <a:lumMod val="65000"/>
                    <a:lumOff val="35000"/>
                  </a:schemeClr>
                </a:solidFill>
                <a:latin typeface="Cera Pro" panose="00000500000000000000" pitchFamily="50" charset="0"/>
                <a:sym typeface="Helvetica Light"/>
              </a:rPr>
              <a:t>Implemtating</a:t>
            </a:r>
          </a:p>
          <a:p>
            <a:pPr marL="889000" lvl="1" indent="-444500" defTabSz="584200">
              <a:lnSpc>
                <a:spcPct val="130000"/>
              </a:lnSpc>
              <a:spcBef>
                <a:spcPts val="0"/>
              </a:spcBef>
              <a:spcAft>
                <a:spcPts val="600"/>
              </a:spcAft>
              <a:buSzPct val="75000"/>
              <a:buFont typeface="Courier New" pitchFamily="49" charset="0"/>
              <a:buChar char="o"/>
              <a:defRPr sz="1800"/>
            </a:pPr>
            <a:r>
              <a:rPr lang="pt-BR" sz="2700" dirty="0">
                <a:solidFill>
                  <a:schemeClr val="tx1">
                    <a:lumMod val="65000"/>
                    <a:lumOff val="35000"/>
                  </a:schemeClr>
                </a:solidFill>
                <a:latin typeface="Cera Pro" panose="00000500000000000000" pitchFamily="50" charset="0"/>
                <a:sym typeface="Helvetica Light"/>
              </a:rPr>
              <a:t>Choosing evaluation tools</a:t>
            </a:r>
          </a:p>
          <a:p>
            <a:pPr marL="889000" lvl="1" indent="-444500" defTabSz="584200">
              <a:lnSpc>
                <a:spcPct val="130000"/>
              </a:lnSpc>
              <a:spcBef>
                <a:spcPts val="0"/>
              </a:spcBef>
              <a:spcAft>
                <a:spcPts val="600"/>
              </a:spcAft>
              <a:buSzPct val="75000"/>
              <a:buFont typeface="Courier New" pitchFamily="49" charset="0"/>
              <a:buChar char="o"/>
              <a:defRPr sz="1800"/>
            </a:pPr>
            <a:r>
              <a:rPr lang="pt-BR" sz="2700" dirty="0">
                <a:solidFill>
                  <a:schemeClr val="tx1">
                    <a:lumMod val="65000"/>
                    <a:lumOff val="35000"/>
                  </a:schemeClr>
                </a:solidFill>
                <a:latin typeface="Cera Pro" panose="00000500000000000000" pitchFamily="50" charset="0"/>
                <a:sym typeface="Helvetica Light"/>
              </a:rPr>
              <a:t> Making sure our PRACTICE IS EVIDENCED BASED</a:t>
            </a:r>
          </a:p>
          <a:p>
            <a:pPr marL="889000" lvl="1" indent="-444500" defTabSz="584200">
              <a:lnSpc>
                <a:spcPct val="110000"/>
              </a:lnSpc>
              <a:spcBef>
                <a:spcPts val="0"/>
              </a:spcBef>
              <a:buSzPct val="75000"/>
              <a:buFont typeface="Courier New" pitchFamily="49" charset="0"/>
              <a:buChar char="o"/>
              <a:defRPr sz="1800"/>
            </a:pPr>
            <a:endParaRPr lang="pt-BR" sz="2500" dirty="0">
              <a:solidFill>
                <a:schemeClr val="tx1">
                  <a:lumMod val="65000"/>
                  <a:lumOff val="35000"/>
                </a:schemeClr>
              </a:solidFill>
              <a:latin typeface="Cera Pro" panose="00000500000000000000" pitchFamily="50" charset="0"/>
              <a:sym typeface="Helvetica Light"/>
            </a:endParaRPr>
          </a:p>
        </p:txBody>
      </p:sp>
      <p:pic>
        <p:nvPicPr>
          <p:cNvPr id="3" name="Picture 2">
            <a:extLst>
              <a:ext uri="{FF2B5EF4-FFF2-40B4-BE49-F238E27FC236}">
                <a16:creationId xmlns:a16="http://schemas.microsoft.com/office/drawing/2014/main" xmlns="" id="{B39F61FC-109A-48A5-9B03-EB78DFB9F5F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035228" y="98404"/>
            <a:ext cx="1051127" cy="1051127"/>
          </a:xfrm>
          <a:prstGeom prst="rect">
            <a:avLst/>
          </a:prstGeom>
        </p:spPr>
      </p:pic>
      <p:pic>
        <p:nvPicPr>
          <p:cNvPr id="6" name="Picture 5">
            <a:extLst>
              <a:ext uri="{FF2B5EF4-FFF2-40B4-BE49-F238E27FC236}">
                <a16:creationId xmlns:a16="http://schemas.microsoft.com/office/drawing/2014/main" xmlns="" id="{6915FA26-2AFC-41C9-A103-97F59DC6581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84529" y="6215808"/>
            <a:ext cx="3491528" cy="557706"/>
          </a:xfrm>
          <a:prstGeom prst="rect">
            <a:avLst/>
          </a:prstGeom>
        </p:spPr>
      </p:pic>
    </p:spTree>
    <p:extLst>
      <p:ext uri="{BB962C8B-B14F-4D97-AF65-F5344CB8AC3E}">
        <p14:creationId xmlns:p14="http://schemas.microsoft.com/office/powerpoint/2010/main" val="91201198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dissolve">
                                      <p:cBhvr>
                                        <p:cTn id="7" dur="500"/>
                                        <p:tgtEl>
                                          <p:spTgt spid="11">
                                            <p:txEl>
                                              <p:pRg st="0" end="0"/>
                                            </p:txEl>
                                          </p:spTgt>
                                        </p:tgtEl>
                                      </p:cBhvr>
                                    </p:animEffect>
                                  </p:childTnLst>
                                </p:cTn>
                              </p:par>
                            </p:childTnLst>
                          </p:cTn>
                        </p:par>
                        <p:par>
                          <p:cTn id="8" fill="hold">
                            <p:stCondLst>
                              <p:cond delay="500"/>
                            </p:stCondLst>
                            <p:childTnLst>
                              <p:par>
                                <p:cTn id="9" presetID="9" presetClass="entr" presetSubtype="0" fill="hold" nodeType="afterEffect">
                                  <p:stCondLst>
                                    <p:cond delay="0"/>
                                  </p:stCondLst>
                                  <p:childTnLst>
                                    <p:set>
                                      <p:cBhvr>
                                        <p:cTn id="10" dur="1" fill="hold">
                                          <p:stCondLst>
                                            <p:cond delay="0"/>
                                          </p:stCondLst>
                                        </p:cTn>
                                        <p:tgtEl>
                                          <p:spTgt spid="11">
                                            <p:txEl>
                                              <p:pRg st="1" end="1"/>
                                            </p:txEl>
                                          </p:spTgt>
                                        </p:tgtEl>
                                        <p:attrNameLst>
                                          <p:attrName>style.visibility</p:attrName>
                                        </p:attrNameLst>
                                      </p:cBhvr>
                                      <p:to>
                                        <p:strVal val="visible"/>
                                      </p:to>
                                    </p:set>
                                    <p:animEffect transition="in" filter="dissolve">
                                      <p:cBhvr>
                                        <p:cTn id="11" dur="500"/>
                                        <p:tgtEl>
                                          <p:spTgt spid="11">
                                            <p:txEl>
                                              <p:pRg st="1" end="1"/>
                                            </p:txEl>
                                          </p:spTgt>
                                        </p:tgtEl>
                                      </p:cBhvr>
                                    </p:animEffect>
                                  </p:childTnLst>
                                </p:cTn>
                              </p:par>
                            </p:childTnLst>
                          </p:cTn>
                        </p:par>
                        <p:par>
                          <p:cTn id="12" fill="hold">
                            <p:stCondLst>
                              <p:cond delay="1000"/>
                            </p:stCondLst>
                            <p:childTnLst>
                              <p:par>
                                <p:cTn id="13" presetID="9" presetClass="entr" presetSubtype="0" fill="hold" nodeType="afterEffect">
                                  <p:stCondLst>
                                    <p:cond delay="0"/>
                                  </p:stCondLst>
                                  <p:childTnLst>
                                    <p:set>
                                      <p:cBhvr>
                                        <p:cTn id="14" dur="1" fill="hold">
                                          <p:stCondLst>
                                            <p:cond delay="0"/>
                                          </p:stCondLst>
                                        </p:cTn>
                                        <p:tgtEl>
                                          <p:spTgt spid="11">
                                            <p:txEl>
                                              <p:pRg st="2" end="2"/>
                                            </p:txEl>
                                          </p:spTgt>
                                        </p:tgtEl>
                                        <p:attrNameLst>
                                          <p:attrName>style.visibility</p:attrName>
                                        </p:attrNameLst>
                                      </p:cBhvr>
                                      <p:to>
                                        <p:strVal val="visible"/>
                                      </p:to>
                                    </p:set>
                                    <p:animEffect transition="in" filter="dissolve">
                                      <p:cBhvr>
                                        <p:cTn id="15" dur="500"/>
                                        <p:tgtEl>
                                          <p:spTgt spid="11">
                                            <p:txEl>
                                              <p:pRg st="2" end="2"/>
                                            </p:txEl>
                                          </p:spTgt>
                                        </p:tgtEl>
                                      </p:cBhvr>
                                    </p:animEffect>
                                  </p:childTnLst>
                                </p:cTn>
                              </p:par>
                            </p:childTnLst>
                          </p:cTn>
                        </p:par>
                        <p:par>
                          <p:cTn id="16" fill="hold">
                            <p:stCondLst>
                              <p:cond delay="1500"/>
                            </p:stCondLst>
                            <p:childTnLst>
                              <p:par>
                                <p:cTn id="17" presetID="9" presetClass="entr" presetSubtype="0" fill="hold" nodeType="afterEffect">
                                  <p:stCondLst>
                                    <p:cond delay="0"/>
                                  </p:stCondLst>
                                  <p:childTnLst>
                                    <p:set>
                                      <p:cBhvr>
                                        <p:cTn id="18" dur="1" fill="hold">
                                          <p:stCondLst>
                                            <p:cond delay="0"/>
                                          </p:stCondLst>
                                        </p:cTn>
                                        <p:tgtEl>
                                          <p:spTgt spid="11">
                                            <p:txEl>
                                              <p:pRg st="3" end="3"/>
                                            </p:txEl>
                                          </p:spTgt>
                                        </p:tgtEl>
                                        <p:attrNameLst>
                                          <p:attrName>style.visibility</p:attrName>
                                        </p:attrNameLst>
                                      </p:cBhvr>
                                      <p:to>
                                        <p:strVal val="visible"/>
                                      </p:to>
                                    </p:set>
                                    <p:animEffect transition="in" filter="dissolve">
                                      <p:cBhvr>
                                        <p:cTn id="19" dur="500"/>
                                        <p:tgtEl>
                                          <p:spTgt spid="11">
                                            <p:txEl>
                                              <p:pRg st="3" end="3"/>
                                            </p:txEl>
                                          </p:spTgt>
                                        </p:tgtEl>
                                      </p:cBhvr>
                                    </p:animEffect>
                                  </p:childTnLst>
                                </p:cTn>
                              </p:par>
                            </p:childTnLst>
                          </p:cTn>
                        </p:par>
                        <p:par>
                          <p:cTn id="20" fill="hold">
                            <p:stCondLst>
                              <p:cond delay="2000"/>
                            </p:stCondLst>
                            <p:childTnLst>
                              <p:par>
                                <p:cTn id="21" presetID="9" presetClass="entr" presetSubtype="0" fill="hold" nodeType="afterEffect">
                                  <p:stCondLst>
                                    <p:cond delay="0"/>
                                  </p:stCondLst>
                                  <p:childTnLst>
                                    <p:set>
                                      <p:cBhvr>
                                        <p:cTn id="22" dur="1" fill="hold">
                                          <p:stCondLst>
                                            <p:cond delay="0"/>
                                          </p:stCondLst>
                                        </p:cTn>
                                        <p:tgtEl>
                                          <p:spTgt spid="11">
                                            <p:txEl>
                                              <p:pRg st="4" end="4"/>
                                            </p:txEl>
                                          </p:spTgt>
                                        </p:tgtEl>
                                        <p:attrNameLst>
                                          <p:attrName>style.visibility</p:attrName>
                                        </p:attrNameLst>
                                      </p:cBhvr>
                                      <p:to>
                                        <p:strVal val="visible"/>
                                      </p:to>
                                    </p:set>
                                    <p:animEffect transition="in" filter="dissolve">
                                      <p:cBhvr>
                                        <p:cTn id="23" dur="500"/>
                                        <p:tgtEl>
                                          <p:spTgt spid="1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xmlns="" id="{0008489A-D479-4D17-A01B-2D06EE5D65EF}"/>
              </a:ext>
            </a:extLst>
          </p:cNvPr>
          <p:cNvPicPr>
            <a:picLocks noChangeAspect="1"/>
          </p:cNvPicPr>
          <p:nvPr/>
        </p:nvPicPr>
        <p:blipFill>
          <a:blip r:embed="rId2" cstate="print"/>
          <a:stretch>
            <a:fillRect/>
          </a:stretch>
        </p:blipFill>
        <p:spPr>
          <a:xfrm>
            <a:off x="0" y="0"/>
            <a:ext cx="12192000" cy="6842171"/>
          </a:xfrm>
          <a:prstGeom prst="rect">
            <a:avLst/>
          </a:prstGeom>
        </p:spPr>
      </p:pic>
      <p:pic>
        <p:nvPicPr>
          <p:cNvPr id="8" name="Picture 7">
            <a:extLst>
              <a:ext uri="{FF2B5EF4-FFF2-40B4-BE49-F238E27FC236}">
                <a16:creationId xmlns:a16="http://schemas.microsoft.com/office/drawing/2014/main" xmlns="" id="{6A89414D-0560-46AE-A3FE-A36C868C0AD4}"/>
              </a:ext>
            </a:extLst>
          </p:cNvPr>
          <p:cNvPicPr>
            <a:picLocks noChangeAspect="1"/>
          </p:cNvPicPr>
          <p:nvPr/>
        </p:nvPicPr>
        <p:blipFill>
          <a:blip r:embed="rId3" cstate="print"/>
          <a:stretch>
            <a:fillRect/>
          </a:stretch>
        </p:blipFill>
        <p:spPr>
          <a:xfrm>
            <a:off x="0" y="6137886"/>
            <a:ext cx="12192000" cy="720114"/>
          </a:xfrm>
          <a:prstGeom prst="rect">
            <a:avLst/>
          </a:prstGeom>
        </p:spPr>
      </p:pic>
      <p:sp>
        <p:nvSpPr>
          <p:cNvPr id="9" name="TextBox 8">
            <a:extLst>
              <a:ext uri="{FF2B5EF4-FFF2-40B4-BE49-F238E27FC236}">
                <a16:creationId xmlns:a16="http://schemas.microsoft.com/office/drawing/2014/main" xmlns="" id="{DEC9B538-2657-4B05-B85F-7D3CD856292C}"/>
              </a:ext>
            </a:extLst>
          </p:cNvPr>
          <p:cNvSpPr txBox="1"/>
          <p:nvPr/>
        </p:nvSpPr>
        <p:spPr>
          <a:xfrm>
            <a:off x="11153146" y="6354338"/>
            <a:ext cx="989815" cy="323165"/>
          </a:xfrm>
          <a:prstGeom prst="rect">
            <a:avLst/>
          </a:prstGeom>
          <a:noFill/>
        </p:spPr>
        <p:txBody>
          <a:bodyPr wrap="square" rtlCol="0">
            <a:spAutoFit/>
          </a:bodyPr>
          <a:lstStyle/>
          <a:p>
            <a:r>
              <a:rPr lang="en-AU" sz="1500" dirty="0">
                <a:solidFill>
                  <a:schemeClr val="bg1"/>
                </a:solidFill>
              </a:rPr>
              <a:t>© 2018</a:t>
            </a:r>
          </a:p>
        </p:txBody>
      </p:sp>
      <p:sp>
        <p:nvSpPr>
          <p:cNvPr id="11" name="Content Placeholder 2">
            <a:extLst>
              <a:ext uri="{FF2B5EF4-FFF2-40B4-BE49-F238E27FC236}">
                <a16:creationId xmlns:a16="http://schemas.microsoft.com/office/drawing/2014/main" xmlns="" id="{37E64F14-8ADC-4FF8-9B4A-A32101ED7D1F}"/>
              </a:ext>
            </a:extLst>
          </p:cNvPr>
          <p:cNvSpPr txBox="1">
            <a:spLocks/>
          </p:cNvSpPr>
          <p:nvPr/>
        </p:nvSpPr>
        <p:spPr>
          <a:xfrm>
            <a:off x="439199" y="617262"/>
            <a:ext cx="10220092" cy="3826431"/>
          </a:xfrm>
          <a:prstGeom prst="rect">
            <a:avLst/>
          </a:prstGeom>
        </p:spPr>
        <p:txBody>
          <a:bodyPr>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Aft>
                <a:spcPts val="600"/>
              </a:spcAft>
              <a:buNone/>
            </a:pPr>
            <a:r>
              <a:rPr lang="en-US" sz="3500" b="1" kern="0" dirty="0">
                <a:solidFill>
                  <a:srgbClr val="303246"/>
                </a:solidFill>
                <a:latin typeface="Cera Pro Medium" panose="00000600000000000000" pitchFamily="50" charset="0"/>
                <a:ea typeface="+mj-ea"/>
                <a:cs typeface="+mj-cs"/>
                <a:sym typeface="CooperHewitt-Heavy"/>
              </a:rPr>
              <a:t>Strategic Programming</a:t>
            </a:r>
          </a:p>
          <a:p>
            <a:pPr marL="0" indent="0">
              <a:lnSpc>
                <a:spcPct val="120000"/>
              </a:lnSpc>
              <a:spcAft>
                <a:spcPts val="600"/>
              </a:spcAft>
              <a:buNone/>
            </a:pPr>
            <a:r>
              <a:rPr lang="en-US" sz="2700" dirty="0">
                <a:solidFill>
                  <a:schemeClr val="tx1">
                    <a:lumMod val="75000"/>
                    <a:lumOff val="25000"/>
                  </a:schemeClr>
                </a:solidFill>
                <a:latin typeface="Cera Pro Medium" panose="00000600000000000000" pitchFamily="50" charset="0"/>
              </a:rPr>
              <a:t>Kids First is in the process of choosing, developing and implementing evidenced based programs and practices that will:</a:t>
            </a:r>
            <a:endParaRPr lang="en-US" sz="1200" dirty="0">
              <a:latin typeface="Arial" pitchFamily="34" charset="0"/>
              <a:cs typeface="Arial" pitchFamily="34" charset="0"/>
            </a:endParaRPr>
          </a:p>
          <a:p>
            <a:pPr marL="889000" lvl="1" indent="-444500" defTabSz="584200">
              <a:lnSpc>
                <a:spcPct val="140000"/>
              </a:lnSpc>
              <a:spcBef>
                <a:spcPts val="0"/>
              </a:spcBef>
              <a:spcAft>
                <a:spcPts val="600"/>
              </a:spcAft>
              <a:buSzPct val="75000"/>
              <a:buFont typeface="Courier New" pitchFamily="49" charset="0"/>
              <a:buChar char="o"/>
              <a:defRPr sz="1800"/>
            </a:pPr>
            <a:r>
              <a:rPr lang="en-US" sz="2700" dirty="0">
                <a:solidFill>
                  <a:schemeClr val="tx1">
                    <a:lumMod val="65000"/>
                    <a:lumOff val="35000"/>
                  </a:schemeClr>
                </a:solidFill>
                <a:latin typeface="Cera Pro" panose="00000500000000000000" pitchFamily="50" charset="0"/>
              </a:rPr>
              <a:t>Match our client and community's needs</a:t>
            </a:r>
          </a:p>
          <a:p>
            <a:pPr marL="889000" lvl="1" indent="-444500" defTabSz="584200">
              <a:lnSpc>
                <a:spcPct val="140000"/>
              </a:lnSpc>
              <a:spcBef>
                <a:spcPts val="0"/>
              </a:spcBef>
              <a:spcAft>
                <a:spcPts val="600"/>
              </a:spcAft>
              <a:buSzPct val="75000"/>
              <a:buFont typeface="Courier New" pitchFamily="49" charset="0"/>
              <a:buChar char="o"/>
              <a:defRPr sz="1800"/>
            </a:pPr>
            <a:r>
              <a:rPr lang="en-US" sz="2700" dirty="0">
                <a:solidFill>
                  <a:schemeClr val="tx1">
                    <a:lumMod val="65000"/>
                    <a:lumOff val="35000"/>
                  </a:schemeClr>
                </a:solidFill>
                <a:latin typeface="Cera Pro" panose="00000500000000000000" pitchFamily="50" charset="0"/>
              </a:rPr>
              <a:t>Enhance the practice in our core programs</a:t>
            </a:r>
          </a:p>
          <a:p>
            <a:pPr marL="889000" lvl="1" indent="-444500" defTabSz="584200">
              <a:lnSpc>
                <a:spcPct val="140000"/>
              </a:lnSpc>
              <a:spcBef>
                <a:spcPts val="0"/>
              </a:spcBef>
              <a:spcAft>
                <a:spcPts val="600"/>
              </a:spcAft>
              <a:buSzPct val="75000"/>
              <a:buFont typeface="Courier New" pitchFamily="49" charset="0"/>
              <a:buChar char="o"/>
              <a:defRPr sz="1800"/>
            </a:pPr>
            <a:r>
              <a:rPr lang="en-US" sz="2700" dirty="0">
                <a:solidFill>
                  <a:schemeClr val="tx1">
                    <a:lumMod val="65000"/>
                    <a:lumOff val="35000"/>
                  </a:schemeClr>
                </a:solidFill>
                <a:latin typeface="Cera Pro" panose="00000500000000000000" pitchFamily="50" charset="0"/>
              </a:rPr>
              <a:t>Align with our model of service and associated practice framework</a:t>
            </a:r>
          </a:p>
          <a:p>
            <a:pPr marL="889000" lvl="1" indent="-444500" defTabSz="584200">
              <a:lnSpc>
                <a:spcPct val="110000"/>
              </a:lnSpc>
              <a:spcBef>
                <a:spcPts val="0"/>
              </a:spcBef>
              <a:buSzPct val="75000"/>
              <a:buFont typeface="Courier New" pitchFamily="49" charset="0"/>
              <a:buChar char="o"/>
              <a:defRPr sz="1800"/>
            </a:pPr>
            <a:endParaRPr lang="en-US" sz="2500" dirty="0">
              <a:solidFill>
                <a:schemeClr val="tx1">
                  <a:lumMod val="65000"/>
                  <a:lumOff val="35000"/>
                </a:schemeClr>
              </a:solidFill>
              <a:latin typeface="Cera Pro" panose="00000500000000000000" pitchFamily="50" charset="0"/>
              <a:sym typeface="Helvetica Light"/>
            </a:endParaRPr>
          </a:p>
        </p:txBody>
      </p:sp>
      <p:pic>
        <p:nvPicPr>
          <p:cNvPr id="3" name="Picture 2">
            <a:extLst>
              <a:ext uri="{FF2B5EF4-FFF2-40B4-BE49-F238E27FC236}">
                <a16:creationId xmlns:a16="http://schemas.microsoft.com/office/drawing/2014/main" xmlns="" id="{B39F61FC-109A-48A5-9B03-EB78DFB9F5F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035228" y="98404"/>
            <a:ext cx="1051127" cy="1051127"/>
          </a:xfrm>
          <a:prstGeom prst="rect">
            <a:avLst/>
          </a:prstGeom>
        </p:spPr>
      </p:pic>
      <p:pic>
        <p:nvPicPr>
          <p:cNvPr id="6" name="Picture 5">
            <a:extLst>
              <a:ext uri="{FF2B5EF4-FFF2-40B4-BE49-F238E27FC236}">
                <a16:creationId xmlns:a16="http://schemas.microsoft.com/office/drawing/2014/main" xmlns="" id="{6915FA26-2AFC-41C9-A103-97F59DC6581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84529" y="6215808"/>
            <a:ext cx="3491528" cy="557706"/>
          </a:xfrm>
          <a:prstGeom prst="rect">
            <a:avLst/>
          </a:prstGeom>
        </p:spPr>
      </p:pic>
    </p:spTree>
    <p:extLst>
      <p:ext uri="{BB962C8B-B14F-4D97-AF65-F5344CB8AC3E}">
        <p14:creationId xmlns:p14="http://schemas.microsoft.com/office/powerpoint/2010/main" val="91201198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11">
                                            <p:txEl>
                                              <p:pRg st="2" end="2"/>
                                            </p:txEl>
                                          </p:spTgt>
                                        </p:tgtEl>
                                        <p:attrNameLst>
                                          <p:attrName>style.visibility</p:attrName>
                                        </p:attrNameLst>
                                      </p:cBhvr>
                                      <p:to>
                                        <p:strVal val="visible"/>
                                      </p:to>
                                    </p:set>
                                    <p:animEffect transition="in" filter="dissolve">
                                      <p:cBhvr>
                                        <p:cTn id="7" dur="500"/>
                                        <p:tgtEl>
                                          <p:spTgt spid="11">
                                            <p:txEl>
                                              <p:pRg st="2" end="2"/>
                                            </p:txEl>
                                          </p:spTgt>
                                        </p:tgtEl>
                                      </p:cBhvr>
                                    </p:animEffect>
                                  </p:childTnLst>
                                </p:cTn>
                              </p:par>
                            </p:childTnLst>
                          </p:cTn>
                        </p:par>
                        <p:par>
                          <p:cTn id="8" fill="hold">
                            <p:stCondLst>
                              <p:cond delay="500"/>
                            </p:stCondLst>
                            <p:childTnLst>
                              <p:par>
                                <p:cTn id="9" presetID="9" presetClass="entr" presetSubtype="0" fill="hold" nodeType="afterEffect">
                                  <p:stCondLst>
                                    <p:cond delay="0"/>
                                  </p:stCondLst>
                                  <p:childTnLst>
                                    <p:set>
                                      <p:cBhvr>
                                        <p:cTn id="10" dur="1" fill="hold">
                                          <p:stCondLst>
                                            <p:cond delay="0"/>
                                          </p:stCondLst>
                                        </p:cTn>
                                        <p:tgtEl>
                                          <p:spTgt spid="11">
                                            <p:txEl>
                                              <p:pRg st="3" end="3"/>
                                            </p:txEl>
                                          </p:spTgt>
                                        </p:tgtEl>
                                        <p:attrNameLst>
                                          <p:attrName>style.visibility</p:attrName>
                                        </p:attrNameLst>
                                      </p:cBhvr>
                                      <p:to>
                                        <p:strVal val="visible"/>
                                      </p:to>
                                    </p:set>
                                    <p:animEffect transition="in" filter="dissolve">
                                      <p:cBhvr>
                                        <p:cTn id="11" dur="500"/>
                                        <p:tgtEl>
                                          <p:spTgt spid="11">
                                            <p:txEl>
                                              <p:pRg st="3" end="3"/>
                                            </p:txEl>
                                          </p:spTgt>
                                        </p:tgtEl>
                                      </p:cBhvr>
                                    </p:animEffect>
                                  </p:childTnLst>
                                </p:cTn>
                              </p:par>
                            </p:childTnLst>
                          </p:cTn>
                        </p:par>
                        <p:par>
                          <p:cTn id="12" fill="hold">
                            <p:stCondLst>
                              <p:cond delay="1000"/>
                            </p:stCondLst>
                            <p:childTnLst>
                              <p:par>
                                <p:cTn id="13" presetID="9" presetClass="entr" presetSubtype="0" fill="hold" nodeType="afterEffect">
                                  <p:stCondLst>
                                    <p:cond delay="0"/>
                                  </p:stCondLst>
                                  <p:childTnLst>
                                    <p:set>
                                      <p:cBhvr>
                                        <p:cTn id="14" dur="1" fill="hold">
                                          <p:stCondLst>
                                            <p:cond delay="0"/>
                                          </p:stCondLst>
                                        </p:cTn>
                                        <p:tgtEl>
                                          <p:spTgt spid="11">
                                            <p:txEl>
                                              <p:pRg st="4" end="4"/>
                                            </p:txEl>
                                          </p:spTgt>
                                        </p:tgtEl>
                                        <p:attrNameLst>
                                          <p:attrName>style.visibility</p:attrName>
                                        </p:attrNameLst>
                                      </p:cBhvr>
                                      <p:to>
                                        <p:strVal val="visible"/>
                                      </p:to>
                                    </p:set>
                                    <p:animEffect transition="in" filter="dissolve">
                                      <p:cBhvr>
                                        <p:cTn id="15" dur="500"/>
                                        <p:tgtEl>
                                          <p:spTgt spid="11">
                                            <p:txEl>
                                              <p:pRg st="4" end="4"/>
                                            </p:txEl>
                                          </p:spTgt>
                                        </p:tgtEl>
                                      </p:cBhvr>
                                    </p:animEffect>
                                  </p:childTnLst>
                                </p:cTn>
                              </p:par>
                            </p:childTnLst>
                          </p:cTn>
                        </p:par>
                        <p:par>
                          <p:cTn id="16" fill="hold">
                            <p:stCondLst>
                              <p:cond delay="1500"/>
                            </p:stCondLst>
                            <p:childTnLst>
                              <p:par>
                                <p:cTn id="17" presetID="9" presetClass="entr" presetSubtype="0" fill="hold" nodeType="afterEffect">
                                  <p:stCondLst>
                                    <p:cond delay="0"/>
                                  </p:stCondLst>
                                  <p:childTnLst>
                                    <p:set>
                                      <p:cBhvr>
                                        <p:cTn id="18" dur="1" fill="hold">
                                          <p:stCondLst>
                                            <p:cond delay="0"/>
                                          </p:stCondLst>
                                        </p:cTn>
                                        <p:tgtEl>
                                          <p:spTgt spid="11">
                                            <p:txEl>
                                              <p:pRg st="0" end="0"/>
                                            </p:txEl>
                                          </p:spTgt>
                                        </p:tgtEl>
                                        <p:attrNameLst>
                                          <p:attrName>style.visibility</p:attrName>
                                        </p:attrNameLst>
                                      </p:cBhvr>
                                      <p:to>
                                        <p:strVal val="visible"/>
                                      </p:to>
                                    </p:set>
                                    <p:animEffect transition="in" filter="dissolve">
                                      <p:cBhvr>
                                        <p:cTn id="19" dur="500"/>
                                        <p:tgtEl>
                                          <p:spTgt spid="11">
                                            <p:txEl>
                                              <p:pRg st="0" end="0"/>
                                            </p:txEl>
                                          </p:spTgt>
                                        </p:tgtEl>
                                      </p:cBhvr>
                                    </p:animEffect>
                                  </p:childTnLst>
                                </p:cTn>
                              </p:par>
                            </p:childTnLst>
                          </p:cTn>
                        </p:par>
                        <p:par>
                          <p:cTn id="20" fill="hold">
                            <p:stCondLst>
                              <p:cond delay="2000"/>
                            </p:stCondLst>
                            <p:childTnLst>
                              <p:par>
                                <p:cTn id="21" presetID="9" presetClass="entr" presetSubtype="0" fill="hold" nodeType="afterEffect">
                                  <p:stCondLst>
                                    <p:cond delay="0"/>
                                  </p:stCondLst>
                                  <p:childTnLst>
                                    <p:set>
                                      <p:cBhvr>
                                        <p:cTn id="22" dur="1" fill="hold">
                                          <p:stCondLst>
                                            <p:cond delay="0"/>
                                          </p:stCondLst>
                                        </p:cTn>
                                        <p:tgtEl>
                                          <p:spTgt spid="11">
                                            <p:txEl>
                                              <p:pRg st="1" end="1"/>
                                            </p:txEl>
                                          </p:spTgt>
                                        </p:tgtEl>
                                        <p:attrNameLst>
                                          <p:attrName>style.visibility</p:attrName>
                                        </p:attrNameLst>
                                      </p:cBhvr>
                                      <p:to>
                                        <p:strVal val="visible"/>
                                      </p:to>
                                    </p:set>
                                    <p:animEffect transition="in" filter="dissolve">
                                      <p:cBhvr>
                                        <p:cTn id="23" dur="500"/>
                                        <p:tgtEl>
                                          <p:spTgt spid="1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xmlns="" id="{0008489A-D479-4D17-A01B-2D06EE5D65EF}"/>
              </a:ext>
            </a:extLst>
          </p:cNvPr>
          <p:cNvPicPr>
            <a:picLocks noChangeAspect="1"/>
          </p:cNvPicPr>
          <p:nvPr/>
        </p:nvPicPr>
        <p:blipFill>
          <a:blip r:embed="rId2" cstate="print"/>
          <a:stretch>
            <a:fillRect/>
          </a:stretch>
        </p:blipFill>
        <p:spPr>
          <a:xfrm>
            <a:off x="0" y="0"/>
            <a:ext cx="12192000" cy="6842171"/>
          </a:xfrm>
          <a:prstGeom prst="rect">
            <a:avLst/>
          </a:prstGeom>
        </p:spPr>
      </p:pic>
      <p:pic>
        <p:nvPicPr>
          <p:cNvPr id="8" name="Picture 7">
            <a:extLst>
              <a:ext uri="{FF2B5EF4-FFF2-40B4-BE49-F238E27FC236}">
                <a16:creationId xmlns:a16="http://schemas.microsoft.com/office/drawing/2014/main" xmlns="" id="{6A89414D-0560-46AE-A3FE-A36C868C0AD4}"/>
              </a:ext>
            </a:extLst>
          </p:cNvPr>
          <p:cNvPicPr>
            <a:picLocks noChangeAspect="1"/>
          </p:cNvPicPr>
          <p:nvPr/>
        </p:nvPicPr>
        <p:blipFill>
          <a:blip r:embed="rId3" cstate="print"/>
          <a:stretch>
            <a:fillRect/>
          </a:stretch>
        </p:blipFill>
        <p:spPr>
          <a:xfrm>
            <a:off x="0" y="6137886"/>
            <a:ext cx="12192000" cy="720114"/>
          </a:xfrm>
          <a:prstGeom prst="rect">
            <a:avLst/>
          </a:prstGeom>
        </p:spPr>
      </p:pic>
      <p:sp>
        <p:nvSpPr>
          <p:cNvPr id="9" name="TextBox 8">
            <a:extLst>
              <a:ext uri="{FF2B5EF4-FFF2-40B4-BE49-F238E27FC236}">
                <a16:creationId xmlns:a16="http://schemas.microsoft.com/office/drawing/2014/main" xmlns="" id="{DEC9B538-2657-4B05-B85F-7D3CD856292C}"/>
              </a:ext>
            </a:extLst>
          </p:cNvPr>
          <p:cNvSpPr txBox="1"/>
          <p:nvPr/>
        </p:nvSpPr>
        <p:spPr>
          <a:xfrm>
            <a:off x="11153146" y="6354338"/>
            <a:ext cx="989815" cy="323165"/>
          </a:xfrm>
          <a:prstGeom prst="rect">
            <a:avLst/>
          </a:prstGeom>
          <a:noFill/>
        </p:spPr>
        <p:txBody>
          <a:bodyPr wrap="square" rtlCol="0">
            <a:spAutoFit/>
          </a:bodyPr>
          <a:lstStyle/>
          <a:p>
            <a:r>
              <a:rPr lang="en-AU" sz="1500" dirty="0">
                <a:solidFill>
                  <a:schemeClr val="bg1"/>
                </a:solidFill>
              </a:rPr>
              <a:t>© 2018</a:t>
            </a:r>
          </a:p>
        </p:txBody>
      </p:sp>
      <p:sp>
        <p:nvSpPr>
          <p:cNvPr id="11" name="Content Placeholder 2">
            <a:extLst>
              <a:ext uri="{FF2B5EF4-FFF2-40B4-BE49-F238E27FC236}">
                <a16:creationId xmlns:a16="http://schemas.microsoft.com/office/drawing/2014/main" xmlns="" id="{37E64F14-8ADC-4FF8-9B4A-A32101ED7D1F}"/>
              </a:ext>
            </a:extLst>
          </p:cNvPr>
          <p:cNvSpPr txBox="1">
            <a:spLocks/>
          </p:cNvSpPr>
          <p:nvPr/>
        </p:nvSpPr>
        <p:spPr>
          <a:xfrm>
            <a:off x="439199" y="617262"/>
            <a:ext cx="10002378" cy="3826431"/>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Aft>
                <a:spcPts val="600"/>
              </a:spcAft>
              <a:buNone/>
            </a:pPr>
            <a:r>
              <a:rPr lang="en-US" sz="3200" b="1" kern="0" dirty="0">
                <a:solidFill>
                  <a:srgbClr val="303246"/>
                </a:solidFill>
                <a:latin typeface="Cera Pro Medium" panose="00000600000000000000" pitchFamily="50" charset="0"/>
                <a:ea typeface="+mj-ea"/>
                <a:cs typeface="+mj-cs"/>
              </a:rPr>
              <a:t>Applying Evidenced Based Decision Making in how you choose programs for your </a:t>
            </a:r>
            <a:r>
              <a:rPr lang="en-US" sz="3200" b="1" kern="0" dirty="0" err="1">
                <a:solidFill>
                  <a:srgbClr val="303246"/>
                </a:solidFill>
                <a:latin typeface="Cera Pro Medium" panose="00000600000000000000" pitchFamily="50" charset="0"/>
                <a:ea typeface="+mj-ea"/>
                <a:cs typeface="+mj-cs"/>
              </a:rPr>
              <a:t>Organisation</a:t>
            </a:r>
            <a:endParaRPr lang="en-US" sz="3200" b="1" kern="0" dirty="0">
              <a:solidFill>
                <a:srgbClr val="303246"/>
              </a:solidFill>
              <a:latin typeface="Cera Pro Medium" panose="00000600000000000000" pitchFamily="50" charset="0"/>
              <a:ea typeface="+mj-ea"/>
              <a:cs typeface="+mj-cs"/>
            </a:endParaRPr>
          </a:p>
          <a:p>
            <a:pPr marL="514350" indent="-514350">
              <a:lnSpc>
                <a:spcPct val="100000"/>
              </a:lnSpc>
              <a:buNone/>
            </a:pPr>
            <a:endParaRPr lang="en-US" sz="2000" b="1" dirty="0">
              <a:latin typeface="Cera Pro Medium"/>
              <a:cs typeface="Arial" pitchFamily="34" charset="0"/>
            </a:endParaRPr>
          </a:p>
          <a:p>
            <a:pPr marL="444500" lvl="1" indent="0" defTabSz="584200">
              <a:lnSpc>
                <a:spcPct val="120000"/>
              </a:lnSpc>
              <a:spcBef>
                <a:spcPts val="0"/>
              </a:spcBef>
              <a:spcAft>
                <a:spcPts val="600"/>
              </a:spcAft>
              <a:buSzPct val="75000"/>
              <a:buNone/>
              <a:defRPr sz="1800"/>
            </a:pPr>
            <a:r>
              <a:rPr lang="en-US" sz="2500" dirty="0">
                <a:solidFill>
                  <a:schemeClr val="tx1">
                    <a:lumMod val="65000"/>
                    <a:lumOff val="35000"/>
                  </a:schemeClr>
                </a:solidFill>
                <a:latin typeface="Cera Pro" panose="00000500000000000000" pitchFamily="50" charset="0"/>
              </a:rPr>
              <a:t>1. Best Available Research evidence</a:t>
            </a:r>
          </a:p>
          <a:p>
            <a:pPr marL="444500" lvl="1" indent="0" defTabSz="584200">
              <a:lnSpc>
                <a:spcPct val="120000"/>
              </a:lnSpc>
              <a:spcBef>
                <a:spcPts val="0"/>
              </a:spcBef>
              <a:spcAft>
                <a:spcPts val="600"/>
              </a:spcAft>
              <a:buSzPct val="75000"/>
              <a:buNone/>
              <a:defRPr sz="1800"/>
            </a:pPr>
            <a:r>
              <a:rPr lang="en-US" sz="2500" dirty="0">
                <a:solidFill>
                  <a:schemeClr val="tx1">
                    <a:lumMod val="65000"/>
                    <a:lumOff val="35000"/>
                  </a:schemeClr>
                </a:solidFill>
                <a:latin typeface="Cera Pro" panose="00000500000000000000" pitchFamily="50" charset="0"/>
              </a:rPr>
              <a:t>2. Experiential evidence</a:t>
            </a:r>
          </a:p>
          <a:p>
            <a:pPr marL="444500" lvl="1" indent="0" defTabSz="584200">
              <a:lnSpc>
                <a:spcPct val="120000"/>
              </a:lnSpc>
              <a:spcBef>
                <a:spcPts val="0"/>
              </a:spcBef>
              <a:spcAft>
                <a:spcPts val="600"/>
              </a:spcAft>
              <a:buSzPct val="75000"/>
              <a:buNone/>
              <a:defRPr sz="1800"/>
            </a:pPr>
            <a:r>
              <a:rPr lang="en-US" sz="2500" dirty="0">
                <a:solidFill>
                  <a:schemeClr val="tx1">
                    <a:lumMod val="65000"/>
                    <a:lumOff val="35000"/>
                  </a:schemeClr>
                </a:solidFill>
                <a:latin typeface="Cera Pro" panose="00000500000000000000" pitchFamily="50" charset="0"/>
              </a:rPr>
              <a:t>3. Contextual evidence</a:t>
            </a:r>
          </a:p>
          <a:p>
            <a:pPr marL="889000" lvl="1" indent="-444500" defTabSz="584200">
              <a:lnSpc>
                <a:spcPct val="110000"/>
              </a:lnSpc>
              <a:spcBef>
                <a:spcPts val="0"/>
              </a:spcBef>
              <a:buSzPct val="75000"/>
              <a:buFont typeface="Courier New" pitchFamily="49" charset="0"/>
              <a:buChar char="o"/>
              <a:defRPr sz="1800"/>
            </a:pPr>
            <a:endParaRPr lang="en-US" sz="2500" dirty="0">
              <a:solidFill>
                <a:schemeClr val="tx1">
                  <a:lumMod val="65000"/>
                  <a:lumOff val="35000"/>
                </a:schemeClr>
              </a:solidFill>
              <a:latin typeface="Cera Pro" panose="00000500000000000000" pitchFamily="50" charset="0"/>
              <a:sym typeface="Helvetica Light"/>
            </a:endParaRPr>
          </a:p>
        </p:txBody>
      </p:sp>
      <p:pic>
        <p:nvPicPr>
          <p:cNvPr id="3" name="Picture 2">
            <a:extLst>
              <a:ext uri="{FF2B5EF4-FFF2-40B4-BE49-F238E27FC236}">
                <a16:creationId xmlns:a16="http://schemas.microsoft.com/office/drawing/2014/main" xmlns="" id="{B39F61FC-109A-48A5-9B03-EB78DFB9F5F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035228" y="98404"/>
            <a:ext cx="1051127" cy="1051127"/>
          </a:xfrm>
          <a:prstGeom prst="rect">
            <a:avLst/>
          </a:prstGeom>
        </p:spPr>
      </p:pic>
      <p:pic>
        <p:nvPicPr>
          <p:cNvPr id="6" name="Picture 5">
            <a:extLst>
              <a:ext uri="{FF2B5EF4-FFF2-40B4-BE49-F238E27FC236}">
                <a16:creationId xmlns:a16="http://schemas.microsoft.com/office/drawing/2014/main" xmlns="" id="{6915FA26-2AFC-41C9-A103-97F59DC6581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84529" y="6215808"/>
            <a:ext cx="3491528" cy="557706"/>
          </a:xfrm>
          <a:prstGeom prst="rect">
            <a:avLst/>
          </a:prstGeom>
        </p:spPr>
      </p:pic>
    </p:spTree>
    <p:extLst>
      <p:ext uri="{BB962C8B-B14F-4D97-AF65-F5344CB8AC3E}">
        <p14:creationId xmlns:p14="http://schemas.microsoft.com/office/powerpoint/2010/main" val="91201198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dissolve">
                                      <p:cBhvr>
                                        <p:cTn id="7" dur="500"/>
                                        <p:tgtEl>
                                          <p:spTgt spid="11">
                                            <p:txEl>
                                              <p:pRg st="0" end="0"/>
                                            </p:txEl>
                                          </p:spTgt>
                                        </p:tgtEl>
                                      </p:cBhvr>
                                    </p:animEffect>
                                  </p:childTnLst>
                                </p:cTn>
                              </p:par>
                            </p:childTnLst>
                          </p:cTn>
                        </p:par>
                        <p:par>
                          <p:cTn id="8" fill="hold">
                            <p:stCondLst>
                              <p:cond delay="500"/>
                            </p:stCondLst>
                            <p:childTnLst>
                              <p:par>
                                <p:cTn id="9" presetID="9" presetClass="entr" presetSubtype="0" fill="hold" nodeType="afterEffect">
                                  <p:stCondLst>
                                    <p:cond delay="0"/>
                                  </p:stCondLst>
                                  <p:childTnLst>
                                    <p:set>
                                      <p:cBhvr>
                                        <p:cTn id="10" dur="1" fill="hold">
                                          <p:stCondLst>
                                            <p:cond delay="0"/>
                                          </p:stCondLst>
                                        </p:cTn>
                                        <p:tgtEl>
                                          <p:spTgt spid="11">
                                            <p:txEl>
                                              <p:pRg st="2" end="2"/>
                                            </p:txEl>
                                          </p:spTgt>
                                        </p:tgtEl>
                                        <p:attrNameLst>
                                          <p:attrName>style.visibility</p:attrName>
                                        </p:attrNameLst>
                                      </p:cBhvr>
                                      <p:to>
                                        <p:strVal val="visible"/>
                                      </p:to>
                                    </p:set>
                                    <p:animEffect transition="in" filter="dissolve">
                                      <p:cBhvr>
                                        <p:cTn id="11" dur="500"/>
                                        <p:tgtEl>
                                          <p:spTgt spid="11">
                                            <p:txEl>
                                              <p:pRg st="2" end="2"/>
                                            </p:txEl>
                                          </p:spTgt>
                                        </p:tgtEl>
                                      </p:cBhvr>
                                    </p:animEffect>
                                  </p:childTnLst>
                                </p:cTn>
                              </p:par>
                            </p:childTnLst>
                          </p:cTn>
                        </p:par>
                        <p:par>
                          <p:cTn id="12" fill="hold">
                            <p:stCondLst>
                              <p:cond delay="1000"/>
                            </p:stCondLst>
                            <p:childTnLst>
                              <p:par>
                                <p:cTn id="13" presetID="9" presetClass="entr" presetSubtype="0" fill="hold" nodeType="afterEffect">
                                  <p:stCondLst>
                                    <p:cond delay="0"/>
                                  </p:stCondLst>
                                  <p:childTnLst>
                                    <p:set>
                                      <p:cBhvr>
                                        <p:cTn id="14" dur="1" fill="hold">
                                          <p:stCondLst>
                                            <p:cond delay="0"/>
                                          </p:stCondLst>
                                        </p:cTn>
                                        <p:tgtEl>
                                          <p:spTgt spid="11">
                                            <p:txEl>
                                              <p:pRg st="3" end="3"/>
                                            </p:txEl>
                                          </p:spTgt>
                                        </p:tgtEl>
                                        <p:attrNameLst>
                                          <p:attrName>style.visibility</p:attrName>
                                        </p:attrNameLst>
                                      </p:cBhvr>
                                      <p:to>
                                        <p:strVal val="visible"/>
                                      </p:to>
                                    </p:set>
                                    <p:animEffect transition="in" filter="dissolve">
                                      <p:cBhvr>
                                        <p:cTn id="15" dur="500"/>
                                        <p:tgtEl>
                                          <p:spTgt spid="11">
                                            <p:txEl>
                                              <p:pRg st="3" end="3"/>
                                            </p:txEl>
                                          </p:spTgt>
                                        </p:tgtEl>
                                      </p:cBhvr>
                                    </p:animEffect>
                                  </p:childTnLst>
                                </p:cTn>
                              </p:par>
                            </p:childTnLst>
                          </p:cTn>
                        </p:par>
                        <p:par>
                          <p:cTn id="16" fill="hold">
                            <p:stCondLst>
                              <p:cond delay="1500"/>
                            </p:stCondLst>
                            <p:childTnLst>
                              <p:par>
                                <p:cTn id="17" presetID="9" presetClass="entr" presetSubtype="0" fill="hold" nodeType="afterEffect">
                                  <p:stCondLst>
                                    <p:cond delay="0"/>
                                  </p:stCondLst>
                                  <p:childTnLst>
                                    <p:set>
                                      <p:cBhvr>
                                        <p:cTn id="18" dur="1" fill="hold">
                                          <p:stCondLst>
                                            <p:cond delay="0"/>
                                          </p:stCondLst>
                                        </p:cTn>
                                        <p:tgtEl>
                                          <p:spTgt spid="11">
                                            <p:txEl>
                                              <p:pRg st="4" end="4"/>
                                            </p:txEl>
                                          </p:spTgt>
                                        </p:tgtEl>
                                        <p:attrNameLst>
                                          <p:attrName>style.visibility</p:attrName>
                                        </p:attrNameLst>
                                      </p:cBhvr>
                                      <p:to>
                                        <p:strVal val="visible"/>
                                      </p:to>
                                    </p:set>
                                    <p:animEffect transition="in" filter="dissolve">
                                      <p:cBhvr>
                                        <p:cTn id="19" dur="500"/>
                                        <p:tgtEl>
                                          <p:spTgt spid="1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xmlns="" id="{D45C16E8-034F-40B8-AD76-E904603795C7}"/>
              </a:ext>
            </a:extLst>
          </p:cNvPr>
          <p:cNvPicPr>
            <a:picLocks noChangeAspect="1"/>
          </p:cNvPicPr>
          <p:nvPr/>
        </p:nvPicPr>
        <p:blipFill>
          <a:blip r:embed="rId2" cstate="print"/>
          <a:stretch>
            <a:fillRect/>
          </a:stretch>
        </p:blipFill>
        <p:spPr>
          <a:xfrm>
            <a:off x="0" y="0"/>
            <a:ext cx="12192000" cy="6842171"/>
          </a:xfrm>
          <a:prstGeom prst="rect">
            <a:avLst/>
          </a:prstGeom>
        </p:spPr>
      </p:pic>
      <p:sp>
        <p:nvSpPr>
          <p:cNvPr id="2" name="Title 1"/>
          <p:cNvSpPr>
            <a:spLocks noGrp="1"/>
          </p:cNvSpPr>
          <p:nvPr>
            <p:ph type="title"/>
          </p:nvPr>
        </p:nvSpPr>
        <p:spPr/>
        <p:txBody>
          <a:bodyPr/>
          <a:lstStyle/>
          <a:p>
            <a:r>
              <a:rPr lang="en-US" sz="3500" b="1" kern="0" dirty="0">
                <a:solidFill>
                  <a:srgbClr val="303246"/>
                </a:solidFill>
                <a:latin typeface="Cera Pro Medium" panose="00000600000000000000" pitchFamily="50" charset="0"/>
              </a:rPr>
              <a:t>Key Learnings thus far</a:t>
            </a:r>
          </a:p>
        </p:txBody>
      </p:sp>
      <p:sp>
        <p:nvSpPr>
          <p:cNvPr id="3" name="Content Placeholder 2"/>
          <p:cNvSpPr>
            <a:spLocks noGrp="1"/>
          </p:cNvSpPr>
          <p:nvPr>
            <p:ph idx="1"/>
          </p:nvPr>
        </p:nvSpPr>
        <p:spPr>
          <a:xfrm>
            <a:off x="838200" y="1607906"/>
            <a:ext cx="10515600" cy="4351338"/>
          </a:xfrm>
        </p:spPr>
        <p:txBody>
          <a:bodyPr>
            <a:normAutofit/>
          </a:bodyPr>
          <a:lstStyle/>
          <a:p>
            <a:pPr marL="889000" lvl="1" indent="-444500" defTabSz="584200">
              <a:lnSpc>
                <a:spcPct val="120000"/>
              </a:lnSpc>
              <a:spcBef>
                <a:spcPts val="0"/>
              </a:spcBef>
              <a:buSzPct val="75000"/>
              <a:buFont typeface="Courier New" pitchFamily="49" charset="0"/>
              <a:buChar char="o"/>
              <a:defRPr sz="1800"/>
            </a:pPr>
            <a:r>
              <a:rPr lang="en-US" sz="2300" dirty="0">
                <a:solidFill>
                  <a:schemeClr val="tx1">
                    <a:lumMod val="65000"/>
                    <a:lumOff val="35000"/>
                  </a:schemeClr>
                </a:solidFill>
                <a:latin typeface="Cera Pro" panose="00000500000000000000" pitchFamily="50" charset="0"/>
              </a:rPr>
              <a:t>Progressive Universalism model of service</a:t>
            </a:r>
          </a:p>
          <a:p>
            <a:pPr marL="889000" lvl="1" indent="-444500" defTabSz="584200">
              <a:lnSpc>
                <a:spcPct val="120000"/>
              </a:lnSpc>
              <a:spcBef>
                <a:spcPts val="0"/>
              </a:spcBef>
              <a:buSzPct val="75000"/>
              <a:buFont typeface="Courier New" pitchFamily="49" charset="0"/>
              <a:buChar char="o"/>
              <a:defRPr sz="1800"/>
            </a:pPr>
            <a:r>
              <a:rPr lang="en-US" sz="2300" dirty="0">
                <a:solidFill>
                  <a:schemeClr val="tx1">
                    <a:lumMod val="65000"/>
                    <a:lumOff val="35000"/>
                  </a:schemeClr>
                </a:solidFill>
                <a:latin typeface="Cera Pro" panose="00000500000000000000" pitchFamily="50" charset="0"/>
              </a:rPr>
              <a:t>Embed evaluation into practice- Outcomes Framework</a:t>
            </a:r>
          </a:p>
          <a:p>
            <a:pPr marL="889000" lvl="1" indent="-444500" defTabSz="584200">
              <a:lnSpc>
                <a:spcPct val="120000"/>
              </a:lnSpc>
              <a:spcBef>
                <a:spcPts val="0"/>
              </a:spcBef>
              <a:buSzPct val="75000"/>
              <a:buFont typeface="Courier New" pitchFamily="49" charset="0"/>
              <a:buChar char="o"/>
              <a:defRPr sz="1800"/>
            </a:pPr>
            <a:r>
              <a:rPr lang="en-US" sz="2300" dirty="0">
                <a:solidFill>
                  <a:schemeClr val="tx1">
                    <a:lumMod val="65000"/>
                    <a:lumOff val="35000"/>
                  </a:schemeClr>
                </a:solidFill>
                <a:latin typeface="Cera Pro" panose="00000500000000000000" pitchFamily="50" charset="0"/>
              </a:rPr>
              <a:t>As an organisation, define what we mean by ‘evidenced base’</a:t>
            </a:r>
          </a:p>
          <a:p>
            <a:pPr marL="889000" lvl="1" indent="-444500" defTabSz="584200">
              <a:lnSpc>
                <a:spcPct val="120000"/>
              </a:lnSpc>
              <a:spcBef>
                <a:spcPts val="0"/>
              </a:spcBef>
              <a:buSzPct val="75000"/>
              <a:buFont typeface="Courier New" pitchFamily="49" charset="0"/>
              <a:buChar char="o"/>
              <a:defRPr sz="1800"/>
            </a:pPr>
            <a:r>
              <a:rPr lang="en-US" sz="2300" dirty="0">
                <a:solidFill>
                  <a:schemeClr val="tx1">
                    <a:lumMod val="65000"/>
                    <a:lumOff val="35000"/>
                  </a:schemeClr>
                </a:solidFill>
                <a:latin typeface="Cera Pro" panose="00000500000000000000" pitchFamily="50" charset="0"/>
              </a:rPr>
              <a:t>Take a whole of </a:t>
            </a:r>
            <a:r>
              <a:rPr lang="en-US" sz="2300" dirty="0" err="1">
                <a:solidFill>
                  <a:schemeClr val="tx1">
                    <a:lumMod val="65000"/>
                    <a:lumOff val="35000"/>
                  </a:schemeClr>
                </a:solidFill>
                <a:latin typeface="Cera Pro" panose="00000500000000000000" pitchFamily="50" charset="0"/>
              </a:rPr>
              <a:t>organisational</a:t>
            </a:r>
            <a:r>
              <a:rPr lang="en-US" sz="2300" dirty="0">
                <a:solidFill>
                  <a:schemeClr val="tx1">
                    <a:lumMod val="65000"/>
                    <a:lumOff val="35000"/>
                  </a:schemeClr>
                </a:solidFill>
                <a:latin typeface="Cera Pro" panose="00000500000000000000" pitchFamily="50" charset="0"/>
              </a:rPr>
              <a:t> approach to theory of change in the development of our Practice Framework</a:t>
            </a:r>
          </a:p>
          <a:p>
            <a:pPr marL="889000" lvl="1" indent="-444500" defTabSz="584200">
              <a:lnSpc>
                <a:spcPct val="120000"/>
              </a:lnSpc>
              <a:spcBef>
                <a:spcPts val="0"/>
              </a:spcBef>
              <a:buSzPct val="75000"/>
              <a:buFont typeface="Courier New" pitchFamily="49" charset="0"/>
              <a:buChar char="o"/>
              <a:defRPr sz="1800"/>
            </a:pPr>
            <a:r>
              <a:rPr lang="en-US" sz="2300" dirty="0">
                <a:solidFill>
                  <a:schemeClr val="tx1">
                    <a:lumMod val="65000"/>
                    <a:lumOff val="35000"/>
                  </a:schemeClr>
                </a:solidFill>
                <a:latin typeface="Cera Pro" panose="00000500000000000000" pitchFamily="50" charset="0"/>
              </a:rPr>
              <a:t>commonality in how our practitioners articulate our purpose and define how it is we make a difference. </a:t>
            </a:r>
          </a:p>
          <a:p>
            <a:pPr marL="889000" lvl="1" indent="-444500" defTabSz="584200">
              <a:lnSpc>
                <a:spcPct val="120000"/>
              </a:lnSpc>
              <a:spcBef>
                <a:spcPts val="0"/>
              </a:spcBef>
              <a:buSzPct val="75000"/>
              <a:buFont typeface="Courier New" pitchFamily="49" charset="0"/>
              <a:buChar char="o"/>
              <a:defRPr sz="1800"/>
            </a:pPr>
            <a:r>
              <a:rPr lang="en-US" sz="2300" dirty="0">
                <a:solidFill>
                  <a:schemeClr val="tx1">
                    <a:lumMod val="65000"/>
                    <a:lumOff val="35000"/>
                  </a:schemeClr>
                </a:solidFill>
                <a:latin typeface="Cera Pro" panose="00000500000000000000" pitchFamily="50" charset="0"/>
              </a:rPr>
              <a:t>Elevate the place of clinical governance in the organisation</a:t>
            </a:r>
          </a:p>
        </p:txBody>
      </p:sp>
      <p:pic>
        <p:nvPicPr>
          <p:cNvPr id="5" name="Picture 4">
            <a:extLst>
              <a:ext uri="{FF2B5EF4-FFF2-40B4-BE49-F238E27FC236}">
                <a16:creationId xmlns:a16="http://schemas.microsoft.com/office/drawing/2014/main" xmlns="" id="{5519737B-46CE-415C-B6E0-C5BD7C754D23}"/>
              </a:ext>
            </a:extLst>
          </p:cNvPr>
          <p:cNvPicPr>
            <a:picLocks noChangeAspect="1"/>
          </p:cNvPicPr>
          <p:nvPr/>
        </p:nvPicPr>
        <p:blipFill>
          <a:blip r:embed="rId3" cstate="print"/>
          <a:stretch>
            <a:fillRect/>
          </a:stretch>
        </p:blipFill>
        <p:spPr>
          <a:xfrm>
            <a:off x="0" y="6137886"/>
            <a:ext cx="12192000" cy="720114"/>
          </a:xfrm>
          <a:prstGeom prst="rect">
            <a:avLst/>
          </a:prstGeom>
        </p:spPr>
      </p:pic>
      <p:sp>
        <p:nvSpPr>
          <p:cNvPr id="6" name="TextBox 5">
            <a:extLst>
              <a:ext uri="{FF2B5EF4-FFF2-40B4-BE49-F238E27FC236}">
                <a16:creationId xmlns:a16="http://schemas.microsoft.com/office/drawing/2014/main" xmlns="" id="{9D9D3903-7FFE-4D7D-9041-5D9F34FA908F}"/>
              </a:ext>
            </a:extLst>
          </p:cNvPr>
          <p:cNvSpPr txBox="1"/>
          <p:nvPr/>
        </p:nvSpPr>
        <p:spPr>
          <a:xfrm>
            <a:off x="11153146" y="6354338"/>
            <a:ext cx="989815" cy="323165"/>
          </a:xfrm>
          <a:prstGeom prst="rect">
            <a:avLst/>
          </a:prstGeom>
          <a:noFill/>
        </p:spPr>
        <p:txBody>
          <a:bodyPr wrap="square" rtlCol="0">
            <a:spAutoFit/>
          </a:bodyPr>
          <a:lstStyle/>
          <a:p>
            <a:r>
              <a:rPr lang="en-AU" sz="1500" dirty="0">
                <a:solidFill>
                  <a:schemeClr val="bg1"/>
                </a:solidFill>
              </a:rPr>
              <a:t>© 2018</a:t>
            </a:r>
          </a:p>
        </p:txBody>
      </p:sp>
      <p:pic>
        <p:nvPicPr>
          <p:cNvPr id="7" name="Picture 6">
            <a:extLst>
              <a:ext uri="{FF2B5EF4-FFF2-40B4-BE49-F238E27FC236}">
                <a16:creationId xmlns:a16="http://schemas.microsoft.com/office/drawing/2014/main" xmlns="" id="{D2624900-1AFF-4378-AF4A-4C92BBEC927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035228" y="98404"/>
            <a:ext cx="1051127" cy="1051127"/>
          </a:xfrm>
          <a:prstGeom prst="rect">
            <a:avLst/>
          </a:prstGeom>
        </p:spPr>
      </p:pic>
      <p:pic>
        <p:nvPicPr>
          <p:cNvPr id="8" name="Picture 7">
            <a:extLst>
              <a:ext uri="{FF2B5EF4-FFF2-40B4-BE49-F238E27FC236}">
                <a16:creationId xmlns:a16="http://schemas.microsoft.com/office/drawing/2014/main" xmlns="" id="{BFE7C32B-13CF-4654-976E-2BF060EA2851}"/>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84529" y="6215808"/>
            <a:ext cx="3491528" cy="557706"/>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xmlns="" id="{0008489A-D479-4D17-A01B-2D06EE5D65EF}"/>
              </a:ext>
            </a:extLst>
          </p:cNvPr>
          <p:cNvPicPr>
            <a:picLocks noChangeAspect="1"/>
          </p:cNvPicPr>
          <p:nvPr/>
        </p:nvPicPr>
        <p:blipFill>
          <a:blip r:embed="rId2" cstate="print"/>
          <a:stretch>
            <a:fillRect/>
          </a:stretch>
        </p:blipFill>
        <p:spPr>
          <a:xfrm>
            <a:off x="0" y="0"/>
            <a:ext cx="12192000" cy="6842171"/>
          </a:xfrm>
          <a:prstGeom prst="rect">
            <a:avLst/>
          </a:prstGeom>
        </p:spPr>
      </p:pic>
      <p:pic>
        <p:nvPicPr>
          <p:cNvPr id="8" name="Picture 7">
            <a:extLst>
              <a:ext uri="{FF2B5EF4-FFF2-40B4-BE49-F238E27FC236}">
                <a16:creationId xmlns:a16="http://schemas.microsoft.com/office/drawing/2014/main" xmlns="" id="{6A89414D-0560-46AE-A3FE-A36C868C0AD4}"/>
              </a:ext>
            </a:extLst>
          </p:cNvPr>
          <p:cNvPicPr>
            <a:picLocks noChangeAspect="1"/>
          </p:cNvPicPr>
          <p:nvPr/>
        </p:nvPicPr>
        <p:blipFill>
          <a:blip r:embed="rId3" cstate="print"/>
          <a:stretch>
            <a:fillRect/>
          </a:stretch>
        </p:blipFill>
        <p:spPr>
          <a:xfrm>
            <a:off x="0" y="6137886"/>
            <a:ext cx="12192000" cy="720114"/>
          </a:xfrm>
          <a:prstGeom prst="rect">
            <a:avLst/>
          </a:prstGeom>
        </p:spPr>
      </p:pic>
      <p:sp>
        <p:nvSpPr>
          <p:cNvPr id="9" name="TextBox 8">
            <a:extLst>
              <a:ext uri="{FF2B5EF4-FFF2-40B4-BE49-F238E27FC236}">
                <a16:creationId xmlns:a16="http://schemas.microsoft.com/office/drawing/2014/main" xmlns="" id="{DEC9B538-2657-4B05-B85F-7D3CD856292C}"/>
              </a:ext>
            </a:extLst>
          </p:cNvPr>
          <p:cNvSpPr txBox="1"/>
          <p:nvPr/>
        </p:nvSpPr>
        <p:spPr>
          <a:xfrm>
            <a:off x="11153146" y="6354338"/>
            <a:ext cx="989815" cy="323165"/>
          </a:xfrm>
          <a:prstGeom prst="rect">
            <a:avLst/>
          </a:prstGeom>
          <a:noFill/>
        </p:spPr>
        <p:txBody>
          <a:bodyPr wrap="square" rtlCol="0">
            <a:spAutoFit/>
          </a:bodyPr>
          <a:lstStyle/>
          <a:p>
            <a:r>
              <a:rPr lang="en-AU" sz="1500" dirty="0">
                <a:solidFill>
                  <a:schemeClr val="bg1"/>
                </a:solidFill>
              </a:rPr>
              <a:t>© 2018</a:t>
            </a:r>
          </a:p>
        </p:txBody>
      </p:sp>
      <p:sp>
        <p:nvSpPr>
          <p:cNvPr id="11" name="Content Placeholder 2">
            <a:extLst>
              <a:ext uri="{FF2B5EF4-FFF2-40B4-BE49-F238E27FC236}">
                <a16:creationId xmlns:a16="http://schemas.microsoft.com/office/drawing/2014/main" xmlns="" id="{37E64F14-8ADC-4FF8-9B4A-A32101ED7D1F}"/>
              </a:ext>
            </a:extLst>
          </p:cNvPr>
          <p:cNvSpPr txBox="1">
            <a:spLocks/>
          </p:cNvSpPr>
          <p:nvPr/>
        </p:nvSpPr>
        <p:spPr>
          <a:xfrm>
            <a:off x="439199" y="617263"/>
            <a:ext cx="10211384" cy="4355332"/>
          </a:xfrm>
          <a:prstGeom prst="rect">
            <a:avLst/>
          </a:prstGeom>
        </p:spPr>
        <p:txBody>
          <a:bodyPr>
            <a:normAutofit fontScale="850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Aft>
                <a:spcPts val="600"/>
              </a:spcAft>
              <a:buNone/>
            </a:pPr>
            <a:r>
              <a:rPr lang="en-US" sz="4100" b="1" kern="0" dirty="0">
                <a:solidFill>
                  <a:srgbClr val="303246"/>
                </a:solidFill>
                <a:latin typeface="Cera Pro Medium" panose="00000600000000000000" pitchFamily="50" charset="0"/>
                <a:ea typeface="+mj-ea"/>
                <a:cs typeface="+mj-cs"/>
                <a:sym typeface="CooperHewitt-Heavy"/>
              </a:rPr>
              <a:t>Future Practice and Service Developments</a:t>
            </a:r>
          </a:p>
          <a:p>
            <a:pPr marL="457200" lvl="1" indent="0">
              <a:spcBef>
                <a:spcPts val="0"/>
              </a:spcBef>
              <a:spcAft>
                <a:spcPts val="600"/>
              </a:spcAft>
              <a:buNone/>
            </a:pPr>
            <a:endParaRPr lang="pt-BR" dirty="0">
              <a:solidFill>
                <a:schemeClr val="tx1">
                  <a:lumMod val="75000"/>
                  <a:lumOff val="25000"/>
                </a:schemeClr>
              </a:solidFill>
              <a:latin typeface="Cera Pro Medium" panose="00000600000000000000" pitchFamily="50" charset="0"/>
              <a:sym typeface="Helvetica Light"/>
            </a:endParaRPr>
          </a:p>
          <a:p>
            <a:pPr marL="889000" lvl="1" indent="-444500" defTabSz="584200">
              <a:lnSpc>
                <a:spcPct val="150000"/>
              </a:lnSpc>
              <a:spcBef>
                <a:spcPts val="0"/>
              </a:spcBef>
              <a:spcAft>
                <a:spcPts val="600"/>
              </a:spcAft>
              <a:buSzPct val="75000"/>
              <a:buFont typeface="Courier New" pitchFamily="49" charset="0"/>
              <a:buChar char="o"/>
              <a:defRPr sz="1800"/>
            </a:pPr>
            <a:r>
              <a:rPr lang="pt-BR" sz="2700" dirty="0">
                <a:solidFill>
                  <a:schemeClr val="tx1">
                    <a:lumMod val="65000"/>
                    <a:lumOff val="35000"/>
                  </a:schemeClr>
                </a:solidFill>
                <a:latin typeface="Cera Pro" panose="00000500000000000000" pitchFamily="50" charset="0"/>
                <a:sym typeface="Helvetica Light"/>
              </a:rPr>
              <a:t>Implementation of evidenced based practice tools</a:t>
            </a:r>
          </a:p>
          <a:p>
            <a:pPr marL="889000" lvl="1" indent="-444500" defTabSz="584200">
              <a:lnSpc>
                <a:spcPct val="150000"/>
              </a:lnSpc>
              <a:spcBef>
                <a:spcPts val="0"/>
              </a:spcBef>
              <a:spcAft>
                <a:spcPts val="600"/>
              </a:spcAft>
              <a:buSzPct val="75000"/>
              <a:buFont typeface="Courier New" pitchFamily="49" charset="0"/>
              <a:buChar char="o"/>
              <a:defRPr sz="1800"/>
            </a:pPr>
            <a:r>
              <a:rPr lang="pt-BR" sz="2700" dirty="0">
                <a:solidFill>
                  <a:schemeClr val="tx1">
                    <a:lumMod val="65000"/>
                    <a:lumOff val="35000"/>
                  </a:schemeClr>
                </a:solidFill>
                <a:latin typeface="Cera Pro" panose="00000500000000000000" pitchFamily="50" charset="0"/>
                <a:sym typeface="Helvetica Light"/>
              </a:rPr>
              <a:t>Routine Monitoring and Evaluation</a:t>
            </a:r>
          </a:p>
          <a:p>
            <a:pPr marL="889000" lvl="1" indent="-444500" defTabSz="584200">
              <a:lnSpc>
                <a:spcPct val="150000"/>
              </a:lnSpc>
              <a:spcBef>
                <a:spcPts val="0"/>
              </a:spcBef>
              <a:spcAft>
                <a:spcPts val="600"/>
              </a:spcAft>
              <a:buSzPct val="75000"/>
              <a:buFont typeface="Courier New" pitchFamily="49" charset="0"/>
              <a:buChar char="o"/>
              <a:defRPr sz="1800"/>
            </a:pPr>
            <a:r>
              <a:rPr lang="pt-BR" sz="2700" dirty="0">
                <a:solidFill>
                  <a:schemeClr val="tx1">
                    <a:lumMod val="65000"/>
                    <a:lumOff val="35000"/>
                  </a:schemeClr>
                </a:solidFill>
                <a:latin typeface="Cera Pro" panose="00000500000000000000" pitchFamily="50" charset="0"/>
                <a:sym typeface="Helvetica Light"/>
              </a:rPr>
              <a:t>Systematic clinical review system</a:t>
            </a:r>
          </a:p>
          <a:p>
            <a:pPr marL="889000" lvl="1" indent="-444500" defTabSz="584200">
              <a:lnSpc>
                <a:spcPct val="150000"/>
              </a:lnSpc>
              <a:spcBef>
                <a:spcPts val="0"/>
              </a:spcBef>
              <a:spcAft>
                <a:spcPts val="600"/>
              </a:spcAft>
              <a:buSzPct val="75000"/>
              <a:buFont typeface="Courier New" pitchFamily="49" charset="0"/>
              <a:buChar char="o"/>
              <a:defRPr sz="1800"/>
            </a:pPr>
            <a:r>
              <a:rPr lang="pt-BR" sz="2700" dirty="0">
                <a:solidFill>
                  <a:schemeClr val="tx1">
                    <a:lumMod val="65000"/>
                    <a:lumOff val="35000"/>
                  </a:schemeClr>
                </a:solidFill>
                <a:latin typeface="Cera Pro" panose="00000500000000000000" pitchFamily="50" charset="0"/>
                <a:sym typeface="Helvetica Light"/>
              </a:rPr>
              <a:t>Development of competencies which feed into annual PDR</a:t>
            </a:r>
          </a:p>
          <a:p>
            <a:pPr marL="889000" lvl="1" indent="-444500" defTabSz="584200">
              <a:lnSpc>
                <a:spcPct val="150000"/>
              </a:lnSpc>
              <a:spcBef>
                <a:spcPts val="0"/>
              </a:spcBef>
              <a:spcAft>
                <a:spcPts val="600"/>
              </a:spcAft>
              <a:buSzPct val="75000"/>
              <a:buFont typeface="Courier New" pitchFamily="49" charset="0"/>
              <a:buChar char="o"/>
              <a:defRPr sz="1800"/>
            </a:pPr>
            <a:r>
              <a:rPr lang="pt-BR" sz="2700" dirty="0">
                <a:solidFill>
                  <a:schemeClr val="tx1">
                    <a:lumMod val="65000"/>
                    <a:lumOff val="35000"/>
                  </a:schemeClr>
                </a:solidFill>
                <a:latin typeface="Cera Pro" panose="00000500000000000000" pitchFamily="50" charset="0"/>
                <a:sym typeface="Helvetica Light"/>
              </a:rPr>
              <a:t>KPIs for practitioners based on our funding</a:t>
            </a:r>
          </a:p>
          <a:p>
            <a:pPr marL="889000" lvl="1" indent="-444500" defTabSz="584200">
              <a:lnSpc>
                <a:spcPct val="150000"/>
              </a:lnSpc>
              <a:spcBef>
                <a:spcPts val="0"/>
              </a:spcBef>
              <a:spcAft>
                <a:spcPts val="600"/>
              </a:spcAft>
              <a:buSzPct val="75000"/>
              <a:buFont typeface="Courier New" pitchFamily="49" charset="0"/>
              <a:buChar char="o"/>
              <a:defRPr sz="1800"/>
            </a:pPr>
            <a:r>
              <a:rPr lang="pt-BR" sz="2700" dirty="0">
                <a:solidFill>
                  <a:schemeClr val="tx1">
                    <a:lumMod val="65000"/>
                    <a:lumOff val="35000"/>
                  </a:schemeClr>
                </a:solidFill>
                <a:latin typeface="Cera Pro" panose="00000500000000000000" pitchFamily="50" charset="0"/>
                <a:sym typeface="Helvetica Light"/>
              </a:rPr>
              <a:t>Development of an Org Outcomes Framework</a:t>
            </a:r>
            <a:endParaRPr lang="en-US" sz="2700" dirty="0">
              <a:solidFill>
                <a:schemeClr val="tx1">
                  <a:lumMod val="65000"/>
                  <a:lumOff val="35000"/>
                </a:schemeClr>
              </a:solidFill>
              <a:latin typeface="Cera Pro" panose="00000500000000000000" pitchFamily="50" charset="0"/>
              <a:sym typeface="Helvetica Light"/>
            </a:endParaRPr>
          </a:p>
        </p:txBody>
      </p:sp>
      <p:pic>
        <p:nvPicPr>
          <p:cNvPr id="3" name="Picture 2">
            <a:extLst>
              <a:ext uri="{FF2B5EF4-FFF2-40B4-BE49-F238E27FC236}">
                <a16:creationId xmlns:a16="http://schemas.microsoft.com/office/drawing/2014/main" xmlns="" id="{B39F61FC-109A-48A5-9B03-EB78DFB9F5F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035228" y="98404"/>
            <a:ext cx="1051127" cy="1051127"/>
          </a:xfrm>
          <a:prstGeom prst="rect">
            <a:avLst/>
          </a:prstGeom>
        </p:spPr>
      </p:pic>
      <p:pic>
        <p:nvPicPr>
          <p:cNvPr id="6" name="Picture 5">
            <a:extLst>
              <a:ext uri="{FF2B5EF4-FFF2-40B4-BE49-F238E27FC236}">
                <a16:creationId xmlns:a16="http://schemas.microsoft.com/office/drawing/2014/main" xmlns="" id="{6915FA26-2AFC-41C9-A103-97F59DC6581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84529" y="6215808"/>
            <a:ext cx="3491528" cy="557706"/>
          </a:xfrm>
          <a:prstGeom prst="rect">
            <a:avLst/>
          </a:prstGeom>
        </p:spPr>
      </p:pic>
    </p:spTree>
    <p:extLst>
      <p:ext uri="{BB962C8B-B14F-4D97-AF65-F5344CB8AC3E}">
        <p14:creationId xmlns:p14="http://schemas.microsoft.com/office/powerpoint/2010/main" val="91201198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dissolve">
                                      <p:cBhvr>
                                        <p:cTn id="7" dur="500"/>
                                        <p:tgtEl>
                                          <p:spTgt spid="11">
                                            <p:txEl>
                                              <p:pRg st="0" end="0"/>
                                            </p:txEl>
                                          </p:spTgt>
                                        </p:tgtEl>
                                      </p:cBhvr>
                                    </p:animEffect>
                                  </p:childTnLst>
                                </p:cTn>
                              </p:par>
                            </p:childTnLst>
                          </p:cTn>
                        </p:par>
                        <p:par>
                          <p:cTn id="8" fill="hold">
                            <p:stCondLst>
                              <p:cond delay="500"/>
                            </p:stCondLst>
                            <p:childTnLst>
                              <p:par>
                                <p:cTn id="9" presetID="9" presetClass="entr" presetSubtype="0" fill="hold" nodeType="afterEffect">
                                  <p:stCondLst>
                                    <p:cond delay="0"/>
                                  </p:stCondLst>
                                  <p:childTnLst>
                                    <p:set>
                                      <p:cBhvr>
                                        <p:cTn id="10" dur="1" fill="hold">
                                          <p:stCondLst>
                                            <p:cond delay="0"/>
                                          </p:stCondLst>
                                        </p:cTn>
                                        <p:tgtEl>
                                          <p:spTgt spid="11">
                                            <p:txEl>
                                              <p:pRg st="2" end="2"/>
                                            </p:txEl>
                                          </p:spTgt>
                                        </p:tgtEl>
                                        <p:attrNameLst>
                                          <p:attrName>style.visibility</p:attrName>
                                        </p:attrNameLst>
                                      </p:cBhvr>
                                      <p:to>
                                        <p:strVal val="visible"/>
                                      </p:to>
                                    </p:set>
                                    <p:animEffect transition="in" filter="dissolve">
                                      <p:cBhvr>
                                        <p:cTn id="11" dur="500"/>
                                        <p:tgtEl>
                                          <p:spTgt spid="11">
                                            <p:txEl>
                                              <p:pRg st="2" end="2"/>
                                            </p:txEl>
                                          </p:spTgt>
                                        </p:tgtEl>
                                      </p:cBhvr>
                                    </p:animEffect>
                                  </p:childTnLst>
                                </p:cTn>
                              </p:par>
                            </p:childTnLst>
                          </p:cTn>
                        </p:par>
                        <p:par>
                          <p:cTn id="12" fill="hold">
                            <p:stCondLst>
                              <p:cond delay="1000"/>
                            </p:stCondLst>
                            <p:childTnLst>
                              <p:par>
                                <p:cTn id="13" presetID="9" presetClass="entr" presetSubtype="0" fill="hold" nodeType="afterEffect">
                                  <p:stCondLst>
                                    <p:cond delay="0"/>
                                  </p:stCondLst>
                                  <p:childTnLst>
                                    <p:set>
                                      <p:cBhvr>
                                        <p:cTn id="14" dur="1" fill="hold">
                                          <p:stCondLst>
                                            <p:cond delay="0"/>
                                          </p:stCondLst>
                                        </p:cTn>
                                        <p:tgtEl>
                                          <p:spTgt spid="11">
                                            <p:txEl>
                                              <p:pRg st="3" end="3"/>
                                            </p:txEl>
                                          </p:spTgt>
                                        </p:tgtEl>
                                        <p:attrNameLst>
                                          <p:attrName>style.visibility</p:attrName>
                                        </p:attrNameLst>
                                      </p:cBhvr>
                                      <p:to>
                                        <p:strVal val="visible"/>
                                      </p:to>
                                    </p:set>
                                    <p:animEffect transition="in" filter="dissolve">
                                      <p:cBhvr>
                                        <p:cTn id="15" dur="500"/>
                                        <p:tgtEl>
                                          <p:spTgt spid="11">
                                            <p:txEl>
                                              <p:pRg st="3" end="3"/>
                                            </p:txEl>
                                          </p:spTgt>
                                        </p:tgtEl>
                                      </p:cBhvr>
                                    </p:animEffect>
                                  </p:childTnLst>
                                </p:cTn>
                              </p:par>
                            </p:childTnLst>
                          </p:cTn>
                        </p:par>
                        <p:par>
                          <p:cTn id="16" fill="hold">
                            <p:stCondLst>
                              <p:cond delay="1500"/>
                            </p:stCondLst>
                            <p:childTnLst>
                              <p:par>
                                <p:cTn id="17" presetID="9" presetClass="entr" presetSubtype="0" fill="hold" nodeType="afterEffect">
                                  <p:stCondLst>
                                    <p:cond delay="0"/>
                                  </p:stCondLst>
                                  <p:childTnLst>
                                    <p:set>
                                      <p:cBhvr>
                                        <p:cTn id="18" dur="1" fill="hold">
                                          <p:stCondLst>
                                            <p:cond delay="0"/>
                                          </p:stCondLst>
                                        </p:cTn>
                                        <p:tgtEl>
                                          <p:spTgt spid="11">
                                            <p:txEl>
                                              <p:pRg st="4" end="4"/>
                                            </p:txEl>
                                          </p:spTgt>
                                        </p:tgtEl>
                                        <p:attrNameLst>
                                          <p:attrName>style.visibility</p:attrName>
                                        </p:attrNameLst>
                                      </p:cBhvr>
                                      <p:to>
                                        <p:strVal val="visible"/>
                                      </p:to>
                                    </p:set>
                                    <p:animEffect transition="in" filter="dissolve">
                                      <p:cBhvr>
                                        <p:cTn id="19" dur="500"/>
                                        <p:tgtEl>
                                          <p:spTgt spid="11">
                                            <p:txEl>
                                              <p:pRg st="4" end="4"/>
                                            </p:txEl>
                                          </p:spTgt>
                                        </p:tgtEl>
                                      </p:cBhvr>
                                    </p:animEffect>
                                  </p:childTnLst>
                                </p:cTn>
                              </p:par>
                            </p:childTnLst>
                          </p:cTn>
                        </p:par>
                        <p:par>
                          <p:cTn id="20" fill="hold">
                            <p:stCondLst>
                              <p:cond delay="2000"/>
                            </p:stCondLst>
                            <p:childTnLst>
                              <p:par>
                                <p:cTn id="21" presetID="9" presetClass="entr" presetSubtype="0" fill="hold" nodeType="afterEffect">
                                  <p:stCondLst>
                                    <p:cond delay="0"/>
                                  </p:stCondLst>
                                  <p:childTnLst>
                                    <p:set>
                                      <p:cBhvr>
                                        <p:cTn id="22" dur="1" fill="hold">
                                          <p:stCondLst>
                                            <p:cond delay="0"/>
                                          </p:stCondLst>
                                        </p:cTn>
                                        <p:tgtEl>
                                          <p:spTgt spid="11">
                                            <p:txEl>
                                              <p:pRg st="5" end="5"/>
                                            </p:txEl>
                                          </p:spTgt>
                                        </p:tgtEl>
                                        <p:attrNameLst>
                                          <p:attrName>style.visibility</p:attrName>
                                        </p:attrNameLst>
                                      </p:cBhvr>
                                      <p:to>
                                        <p:strVal val="visible"/>
                                      </p:to>
                                    </p:set>
                                    <p:animEffect transition="in" filter="dissolve">
                                      <p:cBhvr>
                                        <p:cTn id="23" dur="500"/>
                                        <p:tgtEl>
                                          <p:spTgt spid="11">
                                            <p:txEl>
                                              <p:pRg st="5" end="5"/>
                                            </p:txEl>
                                          </p:spTgt>
                                        </p:tgtEl>
                                      </p:cBhvr>
                                    </p:animEffect>
                                  </p:childTnLst>
                                </p:cTn>
                              </p:par>
                            </p:childTnLst>
                          </p:cTn>
                        </p:par>
                        <p:par>
                          <p:cTn id="24" fill="hold">
                            <p:stCondLst>
                              <p:cond delay="2500"/>
                            </p:stCondLst>
                            <p:childTnLst>
                              <p:par>
                                <p:cTn id="25" presetID="9" presetClass="entr" presetSubtype="0" fill="hold" nodeType="afterEffect">
                                  <p:stCondLst>
                                    <p:cond delay="0"/>
                                  </p:stCondLst>
                                  <p:childTnLst>
                                    <p:set>
                                      <p:cBhvr>
                                        <p:cTn id="26" dur="1" fill="hold">
                                          <p:stCondLst>
                                            <p:cond delay="0"/>
                                          </p:stCondLst>
                                        </p:cTn>
                                        <p:tgtEl>
                                          <p:spTgt spid="11">
                                            <p:txEl>
                                              <p:pRg st="6" end="6"/>
                                            </p:txEl>
                                          </p:spTgt>
                                        </p:tgtEl>
                                        <p:attrNameLst>
                                          <p:attrName>style.visibility</p:attrName>
                                        </p:attrNameLst>
                                      </p:cBhvr>
                                      <p:to>
                                        <p:strVal val="visible"/>
                                      </p:to>
                                    </p:set>
                                    <p:animEffect transition="in" filter="dissolve">
                                      <p:cBhvr>
                                        <p:cTn id="27" dur="500"/>
                                        <p:tgtEl>
                                          <p:spTgt spid="11">
                                            <p:txEl>
                                              <p:pRg st="6" end="6"/>
                                            </p:txEl>
                                          </p:spTgt>
                                        </p:tgtEl>
                                      </p:cBhvr>
                                    </p:animEffect>
                                  </p:childTnLst>
                                </p:cTn>
                              </p:par>
                            </p:childTnLst>
                          </p:cTn>
                        </p:par>
                        <p:par>
                          <p:cTn id="28" fill="hold">
                            <p:stCondLst>
                              <p:cond delay="3000"/>
                            </p:stCondLst>
                            <p:childTnLst>
                              <p:par>
                                <p:cTn id="29" presetID="9" presetClass="entr" presetSubtype="0" fill="hold" nodeType="afterEffect">
                                  <p:stCondLst>
                                    <p:cond delay="0"/>
                                  </p:stCondLst>
                                  <p:childTnLst>
                                    <p:set>
                                      <p:cBhvr>
                                        <p:cTn id="30" dur="1" fill="hold">
                                          <p:stCondLst>
                                            <p:cond delay="0"/>
                                          </p:stCondLst>
                                        </p:cTn>
                                        <p:tgtEl>
                                          <p:spTgt spid="11">
                                            <p:txEl>
                                              <p:pRg st="7" end="7"/>
                                            </p:txEl>
                                          </p:spTgt>
                                        </p:tgtEl>
                                        <p:attrNameLst>
                                          <p:attrName>style.visibility</p:attrName>
                                        </p:attrNameLst>
                                      </p:cBhvr>
                                      <p:to>
                                        <p:strVal val="visible"/>
                                      </p:to>
                                    </p:set>
                                    <p:animEffect transition="in" filter="dissolve">
                                      <p:cBhvr>
                                        <p:cTn id="31" dur="500"/>
                                        <p:tgtEl>
                                          <p:spTgt spid="11">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xmlns="" id="{0008489A-D479-4D17-A01B-2D06EE5D65EF}"/>
              </a:ext>
            </a:extLst>
          </p:cNvPr>
          <p:cNvPicPr>
            <a:picLocks noChangeAspect="1"/>
          </p:cNvPicPr>
          <p:nvPr/>
        </p:nvPicPr>
        <p:blipFill>
          <a:blip r:embed="rId2" cstate="print"/>
          <a:stretch>
            <a:fillRect/>
          </a:stretch>
        </p:blipFill>
        <p:spPr>
          <a:xfrm>
            <a:off x="0" y="0"/>
            <a:ext cx="12192000" cy="6842171"/>
          </a:xfrm>
          <a:prstGeom prst="rect">
            <a:avLst/>
          </a:prstGeom>
        </p:spPr>
      </p:pic>
      <p:pic>
        <p:nvPicPr>
          <p:cNvPr id="8" name="Picture 7">
            <a:extLst>
              <a:ext uri="{FF2B5EF4-FFF2-40B4-BE49-F238E27FC236}">
                <a16:creationId xmlns:a16="http://schemas.microsoft.com/office/drawing/2014/main" xmlns="" id="{6A89414D-0560-46AE-A3FE-A36C868C0AD4}"/>
              </a:ext>
            </a:extLst>
          </p:cNvPr>
          <p:cNvPicPr>
            <a:picLocks noChangeAspect="1"/>
          </p:cNvPicPr>
          <p:nvPr/>
        </p:nvPicPr>
        <p:blipFill>
          <a:blip r:embed="rId3" cstate="print"/>
          <a:stretch>
            <a:fillRect/>
          </a:stretch>
        </p:blipFill>
        <p:spPr>
          <a:xfrm>
            <a:off x="0" y="6137886"/>
            <a:ext cx="12192000" cy="720114"/>
          </a:xfrm>
          <a:prstGeom prst="rect">
            <a:avLst/>
          </a:prstGeom>
        </p:spPr>
      </p:pic>
      <p:sp>
        <p:nvSpPr>
          <p:cNvPr id="9" name="TextBox 8">
            <a:extLst>
              <a:ext uri="{FF2B5EF4-FFF2-40B4-BE49-F238E27FC236}">
                <a16:creationId xmlns:a16="http://schemas.microsoft.com/office/drawing/2014/main" xmlns="" id="{DEC9B538-2657-4B05-B85F-7D3CD856292C}"/>
              </a:ext>
            </a:extLst>
          </p:cNvPr>
          <p:cNvSpPr txBox="1"/>
          <p:nvPr/>
        </p:nvSpPr>
        <p:spPr>
          <a:xfrm>
            <a:off x="11153146" y="6354338"/>
            <a:ext cx="989815" cy="323165"/>
          </a:xfrm>
          <a:prstGeom prst="rect">
            <a:avLst/>
          </a:prstGeom>
          <a:noFill/>
        </p:spPr>
        <p:txBody>
          <a:bodyPr wrap="square" rtlCol="0">
            <a:spAutoFit/>
          </a:bodyPr>
          <a:lstStyle/>
          <a:p>
            <a:r>
              <a:rPr lang="en-AU" sz="1500" dirty="0">
                <a:solidFill>
                  <a:schemeClr val="bg1"/>
                </a:solidFill>
              </a:rPr>
              <a:t>© 2018</a:t>
            </a:r>
          </a:p>
        </p:txBody>
      </p:sp>
      <p:sp>
        <p:nvSpPr>
          <p:cNvPr id="11" name="Content Placeholder 2">
            <a:extLst>
              <a:ext uri="{FF2B5EF4-FFF2-40B4-BE49-F238E27FC236}">
                <a16:creationId xmlns:a16="http://schemas.microsoft.com/office/drawing/2014/main" xmlns="" id="{CD2712D6-95A2-4769-BD0D-5079D647C58F}"/>
              </a:ext>
            </a:extLst>
          </p:cNvPr>
          <p:cNvSpPr txBox="1">
            <a:spLocks/>
          </p:cNvSpPr>
          <p:nvPr/>
        </p:nvSpPr>
        <p:spPr>
          <a:xfrm>
            <a:off x="439199" y="617262"/>
            <a:ext cx="8269372" cy="3826431"/>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Aft>
                <a:spcPts val="600"/>
              </a:spcAft>
              <a:buNone/>
            </a:pPr>
            <a:r>
              <a:rPr lang="en-US" sz="3500" b="1" kern="0" dirty="0">
                <a:solidFill>
                  <a:srgbClr val="303246"/>
                </a:solidFill>
                <a:latin typeface="Cera Pro Medium" panose="00000600000000000000" pitchFamily="50" charset="0"/>
                <a:ea typeface="CooperHewitt-Heavy" pitchFamily="50" charset="0"/>
                <a:cs typeface="CooperHewitt-Heavy" pitchFamily="50" charset="0"/>
                <a:sym typeface="CooperHewitt-Heavy"/>
              </a:rPr>
              <a:t>Model of service</a:t>
            </a:r>
          </a:p>
          <a:p>
            <a:pPr marL="457200" lvl="1" indent="0">
              <a:spcBef>
                <a:spcPts val="0"/>
              </a:spcBef>
              <a:spcAft>
                <a:spcPts val="600"/>
              </a:spcAft>
              <a:buNone/>
            </a:pPr>
            <a:r>
              <a:rPr lang="pt-BR" sz="3000" b="1" dirty="0">
                <a:solidFill>
                  <a:srgbClr val="F78253"/>
                </a:solidFill>
                <a:latin typeface="Cera Pro Medium" panose="00000600000000000000" pitchFamily="50" charset="0"/>
              </a:rPr>
              <a:t> </a:t>
            </a:r>
            <a:r>
              <a:rPr lang="pt-BR" sz="3000" dirty="0">
                <a:solidFill>
                  <a:srgbClr val="F78253"/>
                </a:solidFill>
                <a:latin typeface="Cera Pro Medium" panose="00000600000000000000" pitchFamily="50" charset="0"/>
              </a:rPr>
              <a:t> </a:t>
            </a:r>
            <a:endParaRPr lang="pt-BR" sz="2600" dirty="0">
              <a:solidFill>
                <a:srgbClr val="F7921E"/>
              </a:solidFill>
              <a:latin typeface="Cera Pro Medium" panose="00000600000000000000" pitchFamily="50" charset="0"/>
            </a:endParaRPr>
          </a:p>
          <a:p>
            <a:pPr marL="457200" lvl="1" indent="0">
              <a:spcBef>
                <a:spcPts val="0"/>
              </a:spcBef>
              <a:spcAft>
                <a:spcPts val="600"/>
              </a:spcAft>
              <a:buNone/>
            </a:pPr>
            <a:endParaRPr lang="pt-BR" sz="2500" dirty="0">
              <a:solidFill>
                <a:schemeClr val="tx1">
                  <a:lumMod val="75000"/>
                  <a:lumOff val="25000"/>
                </a:schemeClr>
              </a:solidFill>
              <a:latin typeface="Cera Pro Medium" panose="00000600000000000000" pitchFamily="50" charset="0"/>
              <a:sym typeface="Helvetica Light"/>
            </a:endParaRPr>
          </a:p>
        </p:txBody>
      </p:sp>
      <p:pic>
        <p:nvPicPr>
          <p:cNvPr id="13" name="Picture 12">
            <a:extLst>
              <a:ext uri="{FF2B5EF4-FFF2-40B4-BE49-F238E27FC236}">
                <a16:creationId xmlns:a16="http://schemas.microsoft.com/office/drawing/2014/main" xmlns="" id="{AC784E4B-5F99-47AA-8FA8-19B757A3D5E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035228" y="98404"/>
            <a:ext cx="1051127" cy="1051127"/>
          </a:xfrm>
          <a:prstGeom prst="rect">
            <a:avLst/>
          </a:prstGeom>
        </p:spPr>
      </p:pic>
      <p:pic>
        <p:nvPicPr>
          <p:cNvPr id="14" name="Picture 13">
            <a:extLst>
              <a:ext uri="{FF2B5EF4-FFF2-40B4-BE49-F238E27FC236}">
                <a16:creationId xmlns:a16="http://schemas.microsoft.com/office/drawing/2014/main" xmlns="" id="{AFD320AE-2FDE-453E-838A-43D0A22CBA29}"/>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84529" y="6215808"/>
            <a:ext cx="3491528" cy="557706"/>
          </a:xfrm>
          <a:prstGeom prst="rect">
            <a:avLst/>
          </a:prstGeom>
        </p:spPr>
      </p:pic>
      <p:grpSp>
        <p:nvGrpSpPr>
          <p:cNvPr id="12" name="Group 11">
            <a:extLst>
              <a:ext uri="{FF2B5EF4-FFF2-40B4-BE49-F238E27FC236}">
                <a16:creationId xmlns:a16="http://schemas.microsoft.com/office/drawing/2014/main" xmlns="" id="{7C0F2E54-D9E2-4FAF-AE8A-C8BEACFAF276}"/>
              </a:ext>
            </a:extLst>
          </p:cNvPr>
          <p:cNvGrpSpPr/>
          <p:nvPr/>
        </p:nvGrpSpPr>
        <p:grpSpPr>
          <a:xfrm>
            <a:off x="2918382" y="1143183"/>
            <a:ext cx="6392701" cy="1611090"/>
            <a:chOff x="0" y="-164335"/>
            <a:chExt cx="5791200" cy="1520060"/>
          </a:xfrm>
        </p:grpSpPr>
        <p:sp>
          <p:nvSpPr>
            <p:cNvPr id="15" name="Trapezoid 14">
              <a:extLst>
                <a:ext uri="{FF2B5EF4-FFF2-40B4-BE49-F238E27FC236}">
                  <a16:creationId xmlns:a16="http://schemas.microsoft.com/office/drawing/2014/main" xmlns="" id="{FF786626-A184-4A0E-9B47-909C6C2401FB}"/>
                </a:ext>
              </a:extLst>
            </p:cNvPr>
            <p:cNvSpPr/>
            <p:nvPr/>
          </p:nvSpPr>
          <p:spPr>
            <a:xfrm rot="10800000">
              <a:off x="0" y="0"/>
              <a:ext cx="5791200" cy="1355725"/>
            </a:xfrm>
            <a:prstGeom prst="trapezoid">
              <a:avLst>
                <a:gd name="adj" fmla="val 71194"/>
              </a:avLst>
            </a:prstGeom>
            <a:solidFill>
              <a:srgbClr val="61487F"/>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16" name="Trapezoid 4">
              <a:extLst>
                <a:ext uri="{FF2B5EF4-FFF2-40B4-BE49-F238E27FC236}">
                  <a16:creationId xmlns:a16="http://schemas.microsoft.com/office/drawing/2014/main" xmlns="" id="{9F083718-1E8F-4BBE-942D-21B07CEA93F9}"/>
                </a:ext>
              </a:extLst>
            </p:cNvPr>
            <p:cNvSpPr txBox="1"/>
            <p:nvPr/>
          </p:nvSpPr>
          <p:spPr>
            <a:xfrm>
              <a:off x="1013459" y="-164335"/>
              <a:ext cx="3764280" cy="1355725"/>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7780" tIns="0" rIns="0" bIns="457200" numCol="1" spcCol="1270" anchor="ctr" anchorCtr="0">
              <a:noAutofit/>
            </a:bodyPr>
            <a:lstStyle/>
            <a:p>
              <a:pPr algn="ctr" defTabSz="622284">
                <a:lnSpc>
                  <a:spcPct val="90000"/>
                </a:lnSpc>
                <a:spcBef>
                  <a:spcPct val="0"/>
                </a:spcBef>
                <a:spcAft>
                  <a:spcPct val="35000"/>
                </a:spcAft>
              </a:pPr>
              <a:endParaRPr lang="en-AU" sz="1400" dirty="0">
                <a:solidFill>
                  <a:schemeClr val="bg1"/>
                </a:solidFill>
                <a:latin typeface="Arial" panose="020B0604020202020204" pitchFamily="34" charset="0"/>
                <a:cs typeface="Arial" panose="020B0604020202020204" pitchFamily="34" charset="0"/>
              </a:endParaRPr>
            </a:p>
            <a:p>
              <a:pPr algn="ctr" defTabSz="622284">
                <a:lnSpc>
                  <a:spcPct val="90000"/>
                </a:lnSpc>
                <a:spcBef>
                  <a:spcPct val="0"/>
                </a:spcBef>
                <a:spcAft>
                  <a:spcPct val="35000"/>
                </a:spcAft>
              </a:pPr>
              <a:r>
                <a:rPr lang="en-AU" sz="1400" dirty="0">
                  <a:solidFill>
                    <a:schemeClr val="bg1"/>
                  </a:solidFill>
                  <a:latin typeface="Cera Pro" panose="00000500000000000000" pitchFamily="50" charset="0"/>
                  <a:cs typeface="Arial" panose="020B0604020202020204" pitchFamily="34" charset="0"/>
                </a:rPr>
                <a:t>Prevention and Promotion </a:t>
              </a:r>
              <a:endParaRPr lang="en-US" sz="1400" dirty="0">
                <a:solidFill>
                  <a:schemeClr val="bg1"/>
                </a:solidFill>
                <a:latin typeface="Cera Pro" panose="00000500000000000000" pitchFamily="50" charset="0"/>
                <a:cs typeface="Arial" panose="020B0604020202020204" pitchFamily="34" charset="0"/>
              </a:endParaRPr>
            </a:p>
            <a:p>
              <a:pPr algn="ctr" defTabSz="622284">
                <a:lnSpc>
                  <a:spcPct val="90000"/>
                </a:lnSpc>
                <a:spcBef>
                  <a:spcPct val="0"/>
                </a:spcBef>
                <a:spcAft>
                  <a:spcPct val="35000"/>
                </a:spcAft>
              </a:pPr>
              <a:r>
                <a:rPr lang="en-AU" sz="1200" dirty="0">
                  <a:solidFill>
                    <a:schemeClr val="bg1"/>
                  </a:solidFill>
                  <a:latin typeface="Cera Pro" panose="00000500000000000000" pitchFamily="50" charset="0"/>
                  <a:cs typeface="Arial" panose="020B0604020202020204" pitchFamily="34" charset="0"/>
                </a:rPr>
                <a:t>Whole of population sessions for children and parents facilitated in universal services (kindergartens, schools, child, hospitals, and maternal health centres)</a:t>
              </a:r>
              <a:endParaRPr lang="en-US" sz="1200" dirty="0">
                <a:solidFill>
                  <a:schemeClr val="bg1"/>
                </a:solidFill>
                <a:latin typeface="Cera Pro" panose="00000500000000000000" pitchFamily="50" charset="0"/>
                <a:cs typeface="Arial" panose="020B0604020202020204" pitchFamily="34" charset="0"/>
              </a:endParaRPr>
            </a:p>
          </p:txBody>
        </p:sp>
      </p:grpSp>
      <p:grpSp>
        <p:nvGrpSpPr>
          <p:cNvPr id="17" name="Group 16">
            <a:extLst>
              <a:ext uri="{FF2B5EF4-FFF2-40B4-BE49-F238E27FC236}">
                <a16:creationId xmlns:a16="http://schemas.microsoft.com/office/drawing/2014/main" xmlns="" id="{17E4713A-85AB-4513-A133-CCE65B7350D4}"/>
              </a:ext>
            </a:extLst>
          </p:cNvPr>
          <p:cNvGrpSpPr/>
          <p:nvPr/>
        </p:nvGrpSpPr>
        <p:grpSpPr>
          <a:xfrm>
            <a:off x="3908131" y="2614930"/>
            <a:ext cx="4375737" cy="1576256"/>
            <a:chOff x="965200" y="1224256"/>
            <a:chExt cx="3860800" cy="1487194"/>
          </a:xfrm>
        </p:grpSpPr>
        <p:sp>
          <p:nvSpPr>
            <p:cNvPr id="18" name="Trapezoid 17">
              <a:extLst>
                <a:ext uri="{FF2B5EF4-FFF2-40B4-BE49-F238E27FC236}">
                  <a16:creationId xmlns:a16="http://schemas.microsoft.com/office/drawing/2014/main" xmlns="" id="{5FF9AA8D-CDD2-4520-B3C7-984171DD8B26}"/>
                </a:ext>
              </a:extLst>
            </p:cNvPr>
            <p:cNvSpPr/>
            <p:nvPr/>
          </p:nvSpPr>
          <p:spPr>
            <a:xfrm rot="10800000">
              <a:off x="965200" y="1355725"/>
              <a:ext cx="3860800" cy="1355725"/>
            </a:xfrm>
            <a:prstGeom prst="trapezoid">
              <a:avLst>
                <a:gd name="adj" fmla="val 71194"/>
              </a:avLst>
            </a:prstGeom>
            <a:solidFill>
              <a:srgbClr val="A4BDE4"/>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19" name="Trapezoid 6">
              <a:extLst>
                <a:ext uri="{FF2B5EF4-FFF2-40B4-BE49-F238E27FC236}">
                  <a16:creationId xmlns:a16="http://schemas.microsoft.com/office/drawing/2014/main" xmlns="" id="{CE442E4E-761B-458C-8FA6-3568672F0554}"/>
                </a:ext>
              </a:extLst>
            </p:cNvPr>
            <p:cNvSpPr txBox="1"/>
            <p:nvPr/>
          </p:nvSpPr>
          <p:spPr>
            <a:xfrm>
              <a:off x="1640839" y="1224256"/>
              <a:ext cx="2509520" cy="1355725"/>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7780" tIns="0" rIns="0" bIns="457200" numCol="1" spcCol="1270" anchor="ctr" anchorCtr="0">
              <a:noAutofit/>
            </a:bodyPr>
            <a:lstStyle/>
            <a:p>
              <a:pPr algn="ctr" defTabSz="622284">
                <a:lnSpc>
                  <a:spcPct val="90000"/>
                </a:lnSpc>
                <a:spcBef>
                  <a:spcPct val="0"/>
                </a:spcBef>
                <a:spcAft>
                  <a:spcPct val="35000"/>
                </a:spcAft>
              </a:pPr>
              <a:r>
                <a:rPr lang="en-AU" sz="1400" dirty="0">
                  <a:solidFill>
                    <a:schemeClr val="bg1"/>
                  </a:solidFill>
                  <a:latin typeface="Cera Pro" panose="00000500000000000000" pitchFamily="50" charset="0"/>
                  <a:cs typeface="Arial" panose="020B0604020202020204" pitchFamily="34" charset="0"/>
                </a:rPr>
                <a:t>Resource and Strengthen</a:t>
              </a:r>
              <a:endParaRPr lang="en-US" sz="1400" dirty="0">
                <a:solidFill>
                  <a:schemeClr val="bg1"/>
                </a:solidFill>
                <a:latin typeface="Cera Pro" panose="00000500000000000000" pitchFamily="50" charset="0"/>
                <a:cs typeface="Arial" panose="020B0604020202020204" pitchFamily="34" charset="0"/>
              </a:endParaRPr>
            </a:p>
            <a:p>
              <a:pPr algn="ctr" defTabSz="622284">
                <a:lnSpc>
                  <a:spcPct val="90000"/>
                </a:lnSpc>
                <a:spcBef>
                  <a:spcPct val="0"/>
                </a:spcBef>
                <a:spcAft>
                  <a:spcPct val="35000"/>
                </a:spcAft>
              </a:pPr>
              <a:r>
                <a:rPr lang="en-AU" sz="1200" dirty="0">
                  <a:solidFill>
                    <a:schemeClr val="bg1"/>
                  </a:solidFill>
                  <a:latin typeface="Cera Pro" panose="00000500000000000000" pitchFamily="50" charset="0"/>
                  <a:cs typeface="Arial" panose="020B0604020202020204" pitchFamily="34" charset="0"/>
                </a:rPr>
                <a:t>Targeted early intervention services and programs</a:t>
              </a:r>
              <a:endParaRPr lang="en-US" sz="1200" dirty="0">
                <a:solidFill>
                  <a:schemeClr val="bg1"/>
                </a:solidFill>
                <a:latin typeface="Cera Pro" panose="00000500000000000000" pitchFamily="50" charset="0"/>
                <a:cs typeface="Arial" panose="020B0604020202020204" pitchFamily="34" charset="0"/>
              </a:endParaRPr>
            </a:p>
          </p:txBody>
        </p:sp>
      </p:grpSp>
      <p:grpSp>
        <p:nvGrpSpPr>
          <p:cNvPr id="20" name="Group 19">
            <a:extLst>
              <a:ext uri="{FF2B5EF4-FFF2-40B4-BE49-F238E27FC236}">
                <a16:creationId xmlns:a16="http://schemas.microsoft.com/office/drawing/2014/main" xmlns="" id="{3D0AD231-F2F4-410A-8708-C8454E8472AD}"/>
              </a:ext>
            </a:extLst>
          </p:cNvPr>
          <p:cNvGrpSpPr/>
          <p:nvPr/>
        </p:nvGrpSpPr>
        <p:grpSpPr>
          <a:xfrm>
            <a:off x="4949976" y="3947346"/>
            <a:ext cx="2292039" cy="2022711"/>
            <a:chOff x="1930400" y="2525614"/>
            <a:chExt cx="1930400" cy="1541561"/>
          </a:xfrm>
        </p:grpSpPr>
        <p:sp>
          <p:nvSpPr>
            <p:cNvPr id="21" name="Trapezoid 20">
              <a:extLst>
                <a:ext uri="{FF2B5EF4-FFF2-40B4-BE49-F238E27FC236}">
                  <a16:creationId xmlns:a16="http://schemas.microsoft.com/office/drawing/2014/main" xmlns="" id="{7408C5EC-6C17-4D88-A36A-34EAAC2C9B33}"/>
                </a:ext>
              </a:extLst>
            </p:cNvPr>
            <p:cNvSpPr/>
            <p:nvPr/>
          </p:nvSpPr>
          <p:spPr>
            <a:xfrm rot="10800000">
              <a:off x="1930400" y="2711450"/>
              <a:ext cx="1930400" cy="1355725"/>
            </a:xfrm>
            <a:prstGeom prst="trapezoid">
              <a:avLst>
                <a:gd name="adj" fmla="val 71194"/>
              </a:avLst>
            </a:prstGeom>
            <a:solidFill>
              <a:srgbClr val="F08372"/>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22" name="Trapezoid 8">
              <a:extLst>
                <a:ext uri="{FF2B5EF4-FFF2-40B4-BE49-F238E27FC236}">
                  <a16:creationId xmlns:a16="http://schemas.microsoft.com/office/drawing/2014/main" xmlns="" id="{9A2AA64A-97F1-4FCE-A293-50FD3414B948}"/>
                </a:ext>
              </a:extLst>
            </p:cNvPr>
            <p:cNvSpPr txBox="1"/>
            <p:nvPr/>
          </p:nvSpPr>
          <p:spPr>
            <a:xfrm>
              <a:off x="1930400" y="2525614"/>
              <a:ext cx="1930400" cy="1355725"/>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240" tIns="0" rIns="0" bIns="457200" numCol="1" spcCol="1270" anchor="ctr" anchorCtr="0">
              <a:noAutofit/>
            </a:bodyPr>
            <a:lstStyle/>
            <a:p>
              <a:pPr algn="ctr" defTabSz="533387">
                <a:spcBef>
                  <a:spcPct val="0"/>
                </a:spcBef>
              </a:pPr>
              <a:r>
                <a:rPr lang="en-AU" sz="1400" dirty="0">
                  <a:solidFill>
                    <a:schemeClr val="bg1"/>
                  </a:solidFill>
                  <a:latin typeface="Cera Pro" panose="00000500000000000000" pitchFamily="50" charset="0"/>
                  <a:cs typeface="Arial" panose="020B0604020202020204" pitchFamily="34" charset="0"/>
                </a:rPr>
                <a:t>Respond and Recovery</a:t>
              </a:r>
              <a:endParaRPr lang="en-US" sz="1400" dirty="0">
                <a:solidFill>
                  <a:schemeClr val="bg1"/>
                </a:solidFill>
                <a:latin typeface="Cera Pro" panose="00000500000000000000" pitchFamily="50" charset="0"/>
                <a:cs typeface="Arial" panose="020B0604020202020204" pitchFamily="34" charset="0"/>
              </a:endParaRPr>
            </a:p>
            <a:p>
              <a:pPr algn="ctr" defTabSz="533387">
                <a:spcBef>
                  <a:spcPct val="0"/>
                </a:spcBef>
              </a:pPr>
              <a:r>
                <a:rPr lang="en-AU" sz="1200" dirty="0">
                  <a:solidFill>
                    <a:schemeClr val="bg1"/>
                  </a:solidFill>
                  <a:latin typeface="Cera Pro" panose="00000500000000000000" pitchFamily="50" charset="0"/>
                  <a:cs typeface="Arial" panose="020B0604020202020204" pitchFamily="34" charset="0"/>
                </a:rPr>
                <a:t>  Intensive therapeutic &amp;                        case management</a:t>
              </a:r>
              <a:br>
                <a:rPr lang="en-AU" sz="1200" dirty="0">
                  <a:solidFill>
                    <a:schemeClr val="bg1"/>
                  </a:solidFill>
                  <a:latin typeface="Cera Pro" panose="00000500000000000000" pitchFamily="50" charset="0"/>
                  <a:cs typeface="Arial" panose="020B0604020202020204" pitchFamily="34" charset="0"/>
                </a:rPr>
              </a:br>
              <a:r>
                <a:rPr lang="en-AU" sz="1200" dirty="0">
                  <a:solidFill>
                    <a:schemeClr val="bg1"/>
                  </a:solidFill>
                  <a:latin typeface="Cera Pro" panose="00000500000000000000" pitchFamily="50" charset="0"/>
                  <a:cs typeface="Arial" panose="020B0604020202020204" pitchFamily="34" charset="0"/>
                </a:rPr>
                <a:t>support</a:t>
              </a:r>
            </a:p>
          </p:txBody>
        </p:sp>
      </p:grpSp>
    </p:spTree>
    <p:extLst>
      <p:ext uri="{BB962C8B-B14F-4D97-AF65-F5344CB8AC3E}">
        <p14:creationId xmlns:p14="http://schemas.microsoft.com/office/powerpoint/2010/main" val="350998910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11">
                                            <p:txEl>
                                              <p:pRg st="1" end="1"/>
                                            </p:txEl>
                                          </p:spTgt>
                                        </p:tgtEl>
                                        <p:attrNameLst>
                                          <p:attrName>style.visibility</p:attrName>
                                        </p:attrNameLst>
                                      </p:cBhvr>
                                      <p:to>
                                        <p:strVal val="visible"/>
                                      </p:to>
                                    </p:set>
                                    <p:animEffect transition="in" filter="dissolve">
                                      <p:cBhvr>
                                        <p:cTn id="7" dur="500"/>
                                        <p:tgtEl>
                                          <p:spTgt spid="11">
                                            <p:txEl>
                                              <p:pRg st="1" end="1"/>
                                            </p:txEl>
                                          </p:spTgt>
                                        </p:tgtEl>
                                      </p:cBhvr>
                                    </p:animEffect>
                                  </p:childTnLst>
                                </p:cTn>
                              </p:par>
                            </p:childTnLst>
                          </p:cTn>
                        </p:par>
                        <p:par>
                          <p:cTn id="8" fill="hold">
                            <p:stCondLst>
                              <p:cond delay="500"/>
                            </p:stCondLst>
                            <p:childTnLst>
                              <p:par>
                                <p:cTn id="9" presetID="9" presetClass="entr" presetSubtype="0" fill="hold" nodeType="afterEffect">
                                  <p:stCondLst>
                                    <p:cond delay="0"/>
                                  </p:stCondLst>
                                  <p:childTnLst>
                                    <p:set>
                                      <p:cBhvr>
                                        <p:cTn id="10" dur="1" fill="hold">
                                          <p:stCondLst>
                                            <p:cond delay="0"/>
                                          </p:stCondLst>
                                        </p:cTn>
                                        <p:tgtEl>
                                          <p:spTgt spid="11">
                                            <p:txEl>
                                              <p:pRg st="0" end="0"/>
                                            </p:txEl>
                                          </p:spTgt>
                                        </p:tgtEl>
                                        <p:attrNameLst>
                                          <p:attrName>style.visibility</p:attrName>
                                        </p:attrNameLst>
                                      </p:cBhvr>
                                      <p:to>
                                        <p:strVal val="visible"/>
                                      </p:to>
                                    </p:set>
                                    <p:animEffect transition="in" filter="dissolve">
                                      <p:cBhvr>
                                        <p:cTn id="11" dur="500"/>
                                        <p:tgtEl>
                                          <p:spTgt spid="1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xmlns="" id="{0008489A-D479-4D17-A01B-2D06EE5D65EF}"/>
              </a:ext>
            </a:extLst>
          </p:cNvPr>
          <p:cNvPicPr>
            <a:picLocks noChangeAspect="1"/>
          </p:cNvPicPr>
          <p:nvPr/>
        </p:nvPicPr>
        <p:blipFill>
          <a:blip r:embed="rId2" cstate="print"/>
          <a:stretch>
            <a:fillRect/>
          </a:stretch>
        </p:blipFill>
        <p:spPr>
          <a:xfrm>
            <a:off x="0" y="0"/>
            <a:ext cx="12192000" cy="6842171"/>
          </a:xfrm>
          <a:prstGeom prst="rect">
            <a:avLst/>
          </a:prstGeom>
        </p:spPr>
      </p:pic>
      <p:pic>
        <p:nvPicPr>
          <p:cNvPr id="8" name="Picture 7">
            <a:extLst>
              <a:ext uri="{FF2B5EF4-FFF2-40B4-BE49-F238E27FC236}">
                <a16:creationId xmlns:a16="http://schemas.microsoft.com/office/drawing/2014/main" xmlns="" id="{6A89414D-0560-46AE-A3FE-A36C868C0AD4}"/>
              </a:ext>
            </a:extLst>
          </p:cNvPr>
          <p:cNvPicPr>
            <a:picLocks noChangeAspect="1"/>
          </p:cNvPicPr>
          <p:nvPr/>
        </p:nvPicPr>
        <p:blipFill>
          <a:blip r:embed="rId3" cstate="print"/>
          <a:stretch>
            <a:fillRect/>
          </a:stretch>
        </p:blipFill>
        <p:spPr>
          <a:xfrm>
            <a:off x="0" y="6137886"/>
            <a:ext cx="12192000" cy="720114"/>
          </a:xfrm>
          <a:prstGeom prst="rect">
            <a:avLst/>
          </a:prstGeom>
        </p:spPr>
      </p:pic>
      <p:sp>
        <p:nvSpPr>
          <p:cNvPr id="9" name="TextBox 8">
            <a:extLst>
              <a:ext uri="{FF2B5EF4-FFF2-40B4-BE49-F238E27FC236}">
                <a16:creationId xmlns:a16="http://schemas.microsoft.com/office/drawing/2014/main" xmlns="" id="{DEC9B538-2657-4B05-B85F-7D3CD856292C}"/>
              </a:ext>
            </a:extLst>
          </p:cNvPr>
          <p:cNvSpPr txBox="1"/>
          <p:nvPr/>
        </p:nvSpPr>
        <p:spPr>
          <a:xfrm>
            <a:off x="11153146" y="6354338"/>
            <a:ext cx="989815" cy="323165"/>
          </a:xfrm>
          <a:prstGeom prst="rect">
            <a:avLst/>
          </a:prstGeom>
          <a:noFill/>
        </p:spPr>
        <p:txBody>
          <a:bodyPr wrap="square" rtlCol="0">
            <a:spAutoFit/>
          </a:bodyPr>
          <a:lstStyle/>
          <a:p>
            <a:r>
              <a:rPr lang="en-AU" sz="1500" dirty="0">
                <a:solidFill>
                  <a:schemeClr val="bg1"/>
                </a:solidFill>
              </a:rPr>
              <a:t>© 2018</a:t>
            </a:r>
          </a:p>
        </p:txBody>
      </p:sp>
      <p:sp>
        <p:nvSpPr>
          <p:cNvPr id="11" name="Content Placeholder 2">
            <a:extLst>
              <a:ext uri="{FF2B5EF4-FFF2-40B4-BE49-F238E27FC236}">
                <a16:creationId xmlns:a16="http://schemas.microsoft.com/office/drawing/2014/main" xmlns="" id="{37E64F14-8ADC-4FF8-9B4A-A32101ED7D1F}"/>
              </a:ext>
            </a:extLst>
          </p:cNvPr>
          <p:cNvSpPr txBox="1">
            <a:spLocks/>
          </p:cNvSpPr>
          <p:nvPr/>
        </p:nvSpPr>
        <p:spPr>
          <a:xfrm>
            <a:off x="439198" y="617262"/>
            <a:ext cx="10133007" cy="4155035"/>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Aft>
                <a:spcPts val="600"/>
              </a:spcAft>
              <a:buNone/>
            </a:pPr>
            <a:r>
              <a:rPr lang="en-US" sz="3500" b="1" kern="0" dirty="0">
                <a:solidFill>
                  <a:srgbClr val="303246"/>
                </a:solidFill>
                <a:latin typeface="Cera Pro Medium" panose="00000600000000000000" pitchFamily="50" charset="0"/>
                <a:ea typeface="CooperHewitt-Heavy" pitchFamily="50" charset="0"/>
                <a:cs typeface="CooperHewitt-Heavy" pitchFamily="50" charset="0"/>
                <a:sym typeface="CooperHewitt-Heavy"/>
              </a:rPr>
              <a:t>Change of Organisational Structure</a:t>
            </a:r>
            <a:r>
              <a:rPr lang="pt-BR" sz="3500" b="1" kern="0" dirty="0">
                <a:solidFill>
                  <a:srgbClr val="303246"/>
                </a:solidFill>
                <a:latin typeface="Cera Pro Medium" panose="00000600000000000000" pitchFamily="50" charset="0"/>
                <a:ea typeface="CooperHewitt-Heavy" pitchFamily="50" charset="0"/>
                <a:cs typeface="CooperHewitt-Heavy" pitchFamily="50" charset="0"/>
              </a:rPr>
              <a:t> </a:t>
            </a:r>
            <a:endParaRPr lang="pt-BR" sz="3500" b="1" kern="0" dirty="0">
              <a:solidFill>
                <a:srgbClr val="303246"/>
              </a:solidFill>
              <a:latin typeface="Cera Pro Medium" panose="00000600000000000000" pitchFamily="50" charset="0"/>
              <a:ea typeface="CooperHewitt-Heavy" pitchFamily="50" charset="0"/>
              <a:cs typeface="CooperHewitt-Heavy" pitchFamily="50" charset="0"/>
              <a:sym typeface="Helvetica Light"/>
            </a:endParaRPr>
          </a:p>
          <a:p>
            <a:pPr marL="889000" lvl="1" indent="-444500" defTabSz="584200">
              <a:lnSpc>
                <a:spcPct val="120000"/>
              </a:lnSpc>
              <a:spcBef>
                <a:spcPts val="0"/>
              </a:spcBef>
              <a:buSzPct val="75000"/>
              <a:buFont typeface="Courier New" pitchFamily="49" charset="0"/>
              <a:buChar char="o"/>
              <a:defRPr sz="1800"/>
            </a:pPr>
            <a:r>
              <a:rPr lang="pt-BR" sz="2500" dirty="0">
                <a:solidFill>
                  <a:schemeClr val="tx1">
                    <a:lumMod val="65000"/>
                    <a:lumOff val="35000"/>
                  </a:schemeClr>
                </a:solidFill>
                <a:latin typeface="Cera Pro" panose="00000500000000000000" pitchFamily="50" charset="0"/>
                <a:sym typeface="Helvetica Light"/>
              </a:rPr>
              <a:t>Locally based</a:t>
            </a:r>
          </a:p>
          <a:p>
            <a:pPr marL="889000" lvl="1" indent="-444500" defTabSz="584200">
              <a:lnSpc>
                <a:spcPct val="120000"/>
              </a:lnSpc>
              <a:spcBef>
                <a:spcPts val="0"/>
              </a:spcBef>
              <a:buSzPct val="75000"/>
              <a:buFont typeface="Courier New" pitchFamily="49" charset="0"/>
              <a:buChar char="o"/>
              <a:defRPr sz="1800"/>
            </a:pPr>
            <a:r>
              <a:rPr lang="pt-BR" sz="2500" dirty="0">
                <a:solidFill>
                  <a:schemeClr val="tx1">
                    <a:lumMod val="65000"/>
                    <a:lumOff val="35000"/>
                  </a:schemeClr>
                </a:solidFill>
                <a:latin typeface="Cera Pro" panose="00000500000000000000" pitchFamily="50" charset="0"/>
                <a:sym typeface="Helvetica Light"/>
              </a:rPr>
              <a:t>Prevents families from entering a stress pathway at critical transition points</a:t>
            </a:r>
          </a:p>
          <a:p>
            <a:pPr marL="889000" lvl="1" indent="-444500" defTabSz="584200">
              <a:lnSpc>
                <a:spcPct val="120000"/>
              </a:lnSpc>
              <a:spcBef>
                <a:spcPts val="0"/>
              </a:spcBef>
              <a:buSzPct val="75000"/>
              <a:buFont typeface="Courier New" pitchFamily="49" charset="0"/>
              <a:buChar char="o"/>
              <a:defRPr sz="1800"/>
            </a:pPr>
            <a:r>
              <a:rPr lang="pt-BR" sz="2500" dirty="0">
                <a:solidFill>
                  <a:schemeClr val="tx1">
                    <a:lumMod val="65000"/>
                    <a:lumOff val="35000"/>
                  </a:schemeClr>
                </a:solidFill>
                <a:latin typeface="Cera Pro" panose="00000500000000000000" pitchFamily="50" charset="0"/>
                <a:sym typeface="Helvetica Light"/>
              </a:rPr>
              <a:t>Integrated Practice</a:t>
            </a:r>
          </a:p>
          <a:p>
            <a:pPr marL="889000" lvl="1" indent="-444500" defTabSz="584200">
              <a:lnSpc>
                <a:spcPct val="120000"/>
              </a:lnSpc>
              <a:spcBef>
                <a:spcPts val="0"/>
              </a:spcBef>
              <a:buSzPct val="75000"/>
              <a:buFont typeface="Courier New" pitchFamily="49" charset="0"/>
              <a:buChar char="o"/>
              <a:defRPr sz="1800"/>
            </a:pPr>
            <a:r>
              <a:rPr lang="pt-BR" sz="2500" dirty="0">
                <a:solidFill>
                  <a:schemeClr val="tx1">
                    <a:lumMod val="65000"/>
                    <a:lumOff val="35000"/>
                  </a:schemeClr>
                </a:solidFill>
                <a:latin typeface="Cera Pro" panose="00000500000000000000" pitchFamily="50" charset="0"/>
                <a:sym typeface="Helvetica Light"/>
              </a:rPr>
              <a:t>Distinguishing clinical and operational governance</a:t>
            </a:r>
          </a:p>
          <a:p>
            <a:pPr marL="889000" lvl="1" indent="-444500" defTabSz="584200">
              <a:lnSpc>
                <a:spcPct val="110000"/>
              </a:lnSpc>
              <a:spcBef>
                <a:spcPts val="0"/>
              </a:spcBef>
              <a:buSzPct val="75000"/>
              <a:buFont typeface="Courier New" pitchFamily="49" charset="0"/>
              <a:buChar char="o"/>
              <a:defRPr sz="1800"/>
            </a:pPr>
            <a:endParaRPr lang="pt-BR" sz="2500" dirty="0">
              <a:latin typeface="Cera Pro" panose="00000500000000000000" pitchFamily="50" charset="0"/>
              <a:sym typeface="Helvetica Light"/>
            </a:endParaRPr>
          </a:p>
          <a:p>
            <a:pPr marL="889000" lvl="1" indent="-444500" defTabSz="584200">
              <a:lnSpc>
                <a:spcPct val="110000"/>
              </a:lnSpc>
              <a:spcBef>
                <a:spcPts val="0"/>
              </a:spcBef>
              <a:buSzPct val="75000"/>
              <a:buFont typeface="Courier New" pitchFamily="49" charset="0"/>
              <a:buChar char="o"/>
              <a:defRPr sz="1800"/>
            </a:pPr>
            <a:endParaRPr lang="en-US" sz="2500" dirty="0">
              <a:solidFill>
                <a:schemeClr val="tx1">
                  <a:lumMod val="65000"/>
                  <a:lumOff val="35000"/>
                </a:schemeClr>
              </a:solidFill>
              <a:latin typeface="Cera Pro" panose="00000500000000000000" pitchFamily="50" charset="0"/>
              <a:sym typeface="Helvetica Light"/>
            </a:endParaRPr>
          </a:p>
        </p:txBody>
      </p:sp>
      <p:pic>
        <p:nvPicPr>
          <p:cNvPr id="3" name="Picture 2">
            <a:extLst>
              <a:ext uri="{FF2B5EF4-FFF2-40B4-BE49-F238E27FC236}">
                <a16:creationId xmlns:a16="http://schemas.microsoft.com/office/drawing/2014/main" xmlns="" id="{B39F61FC-109A-48A5-9B03-EB78DFB9F5F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035228" y="98404"/>
            <a:ext cx="1051127" cy="1051127"/>
          </a:xfrm>
          <a:prstGeom prst="rect">
            <a:avLst/>
          </a:prstGeom>
        </p:spPr>
      </p:pic>
      <p:pic>
        <p:nvPicPr>
          <p:cNvPr id="6" name="Picture 5">
            <a:extLst>
              <a:ext uri="{FF2B5EF4-FFF2-40B4-BE49-F238E27FC236}">
                <a16:creationId xmlns:a16="http://schemas.microsoft.com/office/drawing/2014/main" xmlns="" id="{6915FA26-2AFC-41C9-A103-97F59DC6581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84529" y="6215808"/>
            <a:ext cx="3491528" cy="557706"/>
          </a:xfrm>
          <a:prstGeom prst="rect">
            <a:avLst/>
          </a:prstGeom>
        </p:spPr>
      </p:pic>
    </p:spTree>
    <p:extLst>
      <p:ext uri="{BB962C8B-B14F-4D97-AF65-F5344CB8AC3E}">
        <p14:creationId xmlns:p14="http://schemas.microsoft.com/office/powerpoint/2010/main" val="131471983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11">
                                            <p:txEl>
                                              <p:pRg st="1" end="1"/>
                                            </p:txEl>
                                          </p:spTgt>
                                        </p:tgtEl>
                                        <p:attrNameLst>
                                          <p:attrName>style.visibility</p:attrName>
                                        </p:attrNameLst>
                                      </p:cBhvr>
                                      <p:to>
                                        <p:strVal val="visible"/>
                                      </p:to>
                                    </p:set>
                                    <p:animEffect transition="in" filter="dissolve">
                                      <p:cBhvr>
                                        <p:cTn id="7" dur="500"/>
                                        <p:tgtEl>
                                          <p:spTgt spid="11">
                                            <p:txEl>
                                              <p:pRg st="1" end="1"/>
                                            </p:txEl>
                                          </p:spTgt>
                                        </p:tgtEl>
                                      </p:cBhvr>
                                    </p:animEffect>
                                  </p:childTnLst>
                                </p:cTn>
                              </p:par>
                            </p:childTnLst>
                          </p:cTn>
                        </p:par>
                        <p:par>
                          <p:cTn id="8" fill="hold">
                            <p:stCondLst>
                              <p:cond delay="500"/>
                            </p:stCondLst>
                            <p:childTnLst>
                              <p:par>
                                <p:cTn id="9" presetID="9" presetClass="entr" presetSubtype="0" fill="hold" nodeType="afterEffect">
                                  <p:stCondLst>
                                    <p:cond delay="0"/>
                                  </p:stCondLst>
                                  <p:childTnLst>
                                    <p:set>
                                      <p:cBhvr>
                                        <p:cTn id="10" dur="1" fill="hold">
                                          <p:stCondLst>
                                            <p:cond delay="0"/>
                                          </p:stCondLst>
                                        </p:cTn>
                                        <p:tgtEl>
                                          <p:spTgt spid="11">
                                            <p:txEl>
                                              <p:pRg st="2" end="2"/>
                                            </p:txEl>
                                          </p:spTgt>
                                        </p:tgtEl>
                                        <p:attrNameLst>
                                          <p:attrName>style.visibility</p:attrName>
                                        </p:attrNameLst>
                                      </p:cBhvr>
                                      <p:to>
                                        <p:strVal val="visible"/>
                                      </p:to>
                                    </p:set>
                                    <p:animEffect transition="in" filter="dissolve">
                                      <p:cBhvr>
                                        <p:cTn id="11" dur="500"/>
                                        <p:tgtEl>
                                          <p:spTgt spid="11">
                                            <p:txEl>
                                              <p:pRg st="2" end="2"/>
                                            </p:txEl>
                                          </p:spTgt>
                                        </p:tgtEl>
                                      </p:cBhvr>
                                    </p:animEffect>
                                  </p:childTnLst>
                                </p:cTn>
                              </p:par>
                            </p:childTnLst>
                          </p:cTn>
                        </p:par>
                        <p:par>
                          <p:cTn id="12" fill="hold">
                            <p:stCondLst>
                              <p:cond delay="1000"/>
                            </p:stCondLst>
                            <p:childTnLst>
                              <p:par>
                                <p:cTn id="13" presetID="9" presetClass="entr" presetSubtype="0" fill="hold" nodeType="afterEffect">
                                  <p:stCondLst>
                                    <p:cond delay="0"/>
                                  </p:stCondLst>
                                  <p:childTnLst>
                                    <p:set>
                                      <p:cBhvr>
                                        <p:cTn id="14" dur="1" fill="hold">
                                          <p:stCondLst>
                                            <p:cond delay="0"/>
                                          </p:stCondLst>
                                        </p:cTn>
                                        <p:tgtEl>
                                          <p:spTgt spid="11">
                                            <p:txEl>
                                              <p:pRg st="3" end="3"/>
                                            </p:txEl>
                                          </p:spTgt>
                                        </p:tgtEl>
                                        <p:attrNameLst>
                                          <p:attrName>style.visibility</p:attrName>
                                        </p:attrNameLst>
                                      </p:cBhvr>
                                      <p:to>
                                        <p:strVal val="visible"/>
                                      </p:to>
                                    </p:set>
                                    <p:animEffect transition="in" filter="dissolve">
                                      <p:cBhvr>
                                        <p:cTn id="15" dur="500"/>
                                        <p:tgtEl>
                                          <p:spTgt spid="11">
                                            <p:txEl>
                                              <p:pRg st="3" end="3"/>
                                            </p:txEl>
                                          </p:spTgt>
                                        </p:tgtEl>
                                      </p:cBhvr>
                                    </p:animEffect>
                                  </p:childTnLst>
                                </p:cTn>
                              </p:par>
                            </p:childTnLst>
                          </p:cTn>
                        </p:par>
                        <p:par>
                          <p:cTn id="16" fill="hold">
                            <p:stCondLst>
                              <p:cond delay="1500"/>
                            </p:stCondLst>
                            <p:childTnLst>
                              <p:par>
                                <p:cTn id="17" presetID="9" presetClass="entr" presetSubtype="0" fill="hold" nodeType="afterEffect">
                                  <p:stCondLst>
                                    <p:cond delay="0"/>
                                  </p:stCondLst>
                                  <p:childTnLst>
                                    <p:set>
                                      <p:cBhvr>
                                        <p:cTn id="18" dur="1" fill="hold">
                                          <p:stCondLst>
                                            <p:cond delay="0"/>
                                          </p:stCondLst>
                                        </p:cTn>
                                        <p:tgtEl>
                                          <p:spTgt spid="11">
                                            <p:txEl>
                                              <p:pRg st="4" end="4"/>
                                            </p:txEl>
                                          </p:spTgt>
                                        </p:tgtEl>
                                        <p:attrNameLst>
                                          <p:attrName>style.visibility</p:attrName>
                                        </p:attrNameLst>
                                      </p:cBhvr>
                                      <p:to>
                                        <p:strVal val="visible"/>
                                      </p:to>
                                    </p:set>
                                    <p:animEffect transition="in" filter="dissolve">
                                      <p:cBhvr>
                                        <p:cTn id="19" dur="500"/>
                                        <p:tgtEl>
                                          <p:spTgt spid="11">
                                            <p:txEl>
                                              <p:pRg st="4" end="4"/>
                                            </p:txEl>
                                          </p:spTgt>
                                        </p:tgtEl>
                                      </p:cBhvr>
                                    </p:animEffect>
                                  </p:childTnLst>
                                </p:cTn>
                              </p:par>
                            </p:childTnLst>
                          </p:cTn>
                        </p:par>
                        <p:par>
                          <p:cTn id="20" fill="hold">
                            <p:stCondLst>
                              <p:cond delay="2000"/>
                            </p:stCondLst>
                            <p:childTnLst>
                              <p:par>
                                <p:cTn id="21" presetID="9" presetClass="entr" presetSubtype="0" fill="hold" nodeType="afterEffect">
                                  <p:stCondLst>
                                    <p:cond delay="0"/>
                                  </p:stCondLst>
                                  <p:childTnLst>
                                    <p:set>
                                      <p:cBhvr>
                                        <p:cTn id="22" dur="1" fill="hold">
                                          <p:stCondLst>
                                            <p:cond delay="0"/>
                                          </p:stCondLst>
                                        </p:cTn>
                                        <p:tgtEl>
                                          <p:spTgt spid="11">
                                            <p:txEl>
                                              <p:pRg st="0" end="0"/>
                                            </p:txEl>
                                          </p:spTgt>
                                        </p:tgtEl>
                                        <p:attrNameLst>
                                          <p:attrName>style.visibility</p:attrName>
                                        </p:attrNameLst>
                                      </p:cBhvr>
                                      <p:to>
                                        <p:strVal val="visible"/>
                                      </p:to>
                                    </p:set>
                                    <p:animEffect transition="in" filter="dissolve">
                                      <p:cBhvr>
                                        <p:cTn id="23" dur="500"/>
                                        <p:tgtEl>
                                          <p:spTgt spid="1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xmlns="" id="{0008489A-D479-4D17-A01B-2D06EE5D65EF}"/>
              </a:ext>
            </a:extLst>
          </p:cNvPr>
          <p:cNvPicPr>
            <a:picLocks noChangeAspect="1"/>
          </p:cNvPicPr>
          <p:nvPr/>
        </p:nvPicPr>
        <p:blipFill>
          <a:blip r:embed="rId2" cstate="print"/>
          <a:stretch>
            <a:fillRect/>
          </a:stretch>
        </p:blipFill>
        <p:spPr>
          <a:xfrm>
            <a:off x="0" y="0"/>
            <a:ext cx="12192000" cy="6842171"/>
          </a:xfrm>
          <a:prstGeom prst="rect">
            <a:avLst/>
          </a:prstGeom>
        </p:spPr>
      </p:pic>
      <p:pic>
        <p:nvPicPr>
          <p:cNvPr id="8" name="Picture 7">
            <a:extLst>
              <a:ext uri="{FF2B5EF4-FFF2-40B4-BE49-F238E27FC236}">
                <a16:creationId xmlns:a16="http://schemas.microsoft.com/office/drawing/2014/main" xmlns="" id="{6A89414D-0560-46AE-A3FE-A36C868C0AD4}"/>
              </a:ext>
            </a:extLst>
          </p:cNvPr>
          <p:cNvPicPr>
            <a:picLocks noChangeAspect="1"/>
          </p:cNvPicPr>
          <p:nvPr/>
        </p:nvPicPr>
        <p:blipFill>
          <a:blip r:embed="rId3" cstate="print"/>
          <a:stretch>
            <a:fillRect/>
          </a:stretch>
        </p:blipFill>
        <p:spPr>
          <a:xfrm>
            <a:off x="0" y="6137886"/>
            <a:ext cx="12192000" cy="720114"/>
          </a:xfrm>
          <a:prstGeom prst="rect">
            <a:avLst/>
          </a:prstGeom>
        </p:spPr>
      </p:pic>
      <p:sp>
        <p:nvSpPr>
          <p:cNvPr id="9" name="TextBox 8">
            <a:extLst>
              <a:ext uri="{FF2B5EF4-FFF2-40B4-BE49-F238E27FC236}">
                <a16:creationId xmlns:a16="http://schemas.microsoft.com/office/drawing/2014/main" xmlns="" id="{DEC9B538-2657-4B05-B85F-7D3CD856292C}"/>
              </a:ext>
            </a:extLst>
          </p:cNvPr>
          <p:cNvSpPr txBox="1"/>
          <p:nvPr/>
        </p:nvSpPr>
        <p:spPr>
          <a:xfrm>
            <a:off x="11153146" y="6354338"/>
            <a:ext cx="989815" cy="323165"/>
          </a:xfrm>
          <a:prstGeom prst="rect">
            <a:avLst/>
          </a:prstGeom>
          <a:noFill/>
        </p:spPr>
        <p:txBody>
          <a:bodyPr wrap="square" rtlCol="0">
            <a:spAutoFit/>
          </a:bodyPr>
          <a:lstStyle/>
          <a:p>
            <a:r>
              <a:rPr lang="en-AU" sz="1500" dirty="0">
                <a:solidFill>
                  <a:schemeClr val="bg1"/>
                </a:solidFill>
              </a:rPr>
              <a:t>© 2018</a:t>
            </a:r>
          </a:p>
        </p:txBody>
      </p:sp>
      <p:sp>
        <p:nvSpPr>
          <p:cNvPr id="11" name="Content Placeholder 2">
            <a:extLst>
              <a:ext uri="{FF2B5EF4-FFF2-40B4-BE49-F238E27FC236}">
                <a16:creationId xmlns:a16="http://schemas.microsoft.com/office/drawing/2014/main" xmlns="" id="{37E64F14-8ADC-4FF8-9B4A-A32101ED7D1F}"/>
              </a:ext>
            </a:extLst>
          </p:cNvPr>
          <p:cNvSpPr txBox="1">
            <a:spLocks/>
          </p:cNvSpPr>
          <p:nvPr/>
        </p:nvSpPr>
        <p:spPr>
          <a:xfrm>
            <a:off x="439199" y="617262"/>
            <a:ext cx="10246218" cy="5117909"/>
          </a:xfrm>
          <a:prstGeom prst="rect">
            <a:avLst/>
          </a:prstGeom>
        </p:spPr>
        <p:txBody>
          <a:bodyPr>
            <a:normAutofit fontScale="2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Aft>
                <a:spcPts val="600"/>
              </a:spcAft>
              <a:buNone/>
            </a:pPr>
            <a:r>
              <a:rPr lang="en-AU" sz="14000" b="1" kern="0" dirty="0">
                <a:solidFill>
                  <a:srgbClr val="303246"/>
                </a:solidFill>
                <a:latin typeface="Cera Pro Medium" panose="00000600000000000000" pitchFamily="50" charset="0"/>
                <a:ea typeface="CooperHewitt-Heavy" pitchFamily="50" charset="0"/>
                <a:cs typeface="CooperHewitt-Heavy" pitchFamily="50" charset="0"/>
                <a:sym typeface="CooperHewitt-Heavy"/>
              </a:rPr>
              <a:t>Clinical Intake Service</a:t>
            </a:r>
            <a:endParaRPr lang="pt-BR" sz="14000" b="1" kern="0" dirty="0">
              <a:solidFill>
                <a:srgbClr val="303246"/>
              </a:solidFill>
              <a:latin typeface="Cera Pro Medium" panose="00000600000000000000" pitchFamily="50" charset="0"/>
              <a:ea typeface="CooperHewitt-Heavy" pitchFamily="50" charset="0"/>
              <a:cs typeface="CooperHewitt-Heavy" pitchFamily="50" charset="0"/>
            </a:endParaRPr>
          </a:p>
          <a:p>
            <a:pPr marL="0" indent="0">
              <a:lnSpc>
                <a:spcPct val="120000"/>
              </a:lnSpc>
              <a:spcBef>
                <a:spcPts val="600"/>
              </a:spcBef>
              <a:spcAft>
                <a:spcPts val="600"/>
              </a:spcAft>
              <a:buNone/>
            </a:pPr>
            <a:r>
              <a:rPr lang="en-US" sz="10000" dirty="0">
                <a:solidFill>
                  <a:schemeClr val="tx1">
                    <a:lumMod val="75000"/>
                    <a:lumOff val="25000"/>
                  </a:schemeClr>
                </a:solidFill>
                <a:latin typeface="Cera Pro Medium" panose="00000600000000000000" pitchFamily="50" charset="0"/>
              </a:rPr>
              <a:t>The </a:t>
            </a:r>
            <a:r>
              <a:rPr lang="en-US" sz="10000" dirty="0" err="1">
                <a:solidFill>
                  <a:schemeClr val="tx1">
                    <a:lumMod val="75000"/>
                    <a:lumOff val="25000"/>
                  </a:schemeClr>
                </a:solidFill>
                <a:latin typeface="Cera Pro Medium" panose="00000600000000000000" pitchFamily="50" charset="0"/>
              </a:rPr>
              <a:t>Centralised</a:t>
            </a:r>
            <a:r>
              <a:rPr lang="en-US" sz="10000" dirty="0">
                <a:solidFill>
                  <a:schemeClr val="tx1">
                    <a:lumMod val="75000"/>
                    <a:lumOff val="25000"/>
                  </a:schemeClr>
                </a:solidFill>
                <a:latin typeface="Cera Pro Medium" panose="00000600000000000000" pitchFamily="50" charset="0"/>
              </a:rPr>
              <a:t> Clinical Intake Service supports two multi-disciplinary Geo Centers (HB &amp; TT) to provide:</a:t>
            </a:r>
          </a:p>
          <a:p>
            <a:pPr marL="889000" lvl="1" indent="-444500" defTabSz="584200">
              <a:lnSpc>
                <a:spcPct val="140000"/>
              </a:lnSpc>
              <a:spcBef>
                <a:spcPts val="0"/>
              </a:spcBef>
              <a:spcAft>
                <a:spcPts val="600"/>
              </a:spcAft>
              <a:buSzPct val="75000"/>
              <a:buFont typeface="Courier New" pitchFamily="49" charset="0"/>
              <a:buChar char="o"/>
              <a:defRPr sz="1800"/>
            </a:pPr>
            <a:r>
              <a:rPr lang="en-US" sz="9200" dirty="0">
                <a:solidFill>
                  <a:schemeClr val="tx1">
                    <a:lumMod val="65000"/>
                    <a:lumOff val="35000"/>
                  </a:schemeClr>
                </a:solidFill>
                <a:latin typeface="Cera Pro" panose="00000500000000000000" pitchFamily="50" charset="0"/>
              </a:rPr>
              <a:t>Clinically indicated, targeted interventions: brief, early and tertiary</a:t>
            </a:r>
          </a:p>
          <a:p>
            <a:pPr marL="889000" lvl="1" indent="-444500" defTabSz="584200">
              <a:lnSpc>
                <a:spcPct val="140000"/>
              </a:lnSpc>
              <a:spcBef>
                <a:spcPts val="0"/>
              </a:spcBef>
              <a:spcAft>
                <a:spcPts val="600"/>
              </a:spcAft>
              <a:buSzPct val="75000"/>
              <a:buFont typeface="Courier New" pitchFamily="49" charset="0"/>
              <a:buChar char="o"/>
              <a:defRPr sz="1800"/>
            </a:pPr>
            <a:r>
              <a:rPr lang="en-US" sz="9200" dirty="0">
                <a:solidFill>
                  <a:schemeClr val="tx1">
                    <a:lumMod val="65000"/>
                    <a:lumOff val="35000"/>
                  </a:schemeClr>
                </a:solidFill>
                <a:latin typeface="Cera Pro" panose="00000500000000000000" pitchFamily="50" charset="0"/>
              </a:rPr>
              <a:t>Integrated care planning for children and their families</a:t>
            </a:r>
          </a:p>
          <a:p>
            <a:pPr marL="889000" lvl="1" indent="-444500" defTabSz="584200">
              <a:lnSpc>
                <a:spcPct val="140000"/>
              </a:lnSpc>
              <a:spcBef>
                <a:spcPts val="0"/>
              </a:spcBef>
              <a:spcAft>
                <a:spcPts val="600"/>
              </a:spcAft>
              <a:buSzPct val="75000"/>
              <a:buFont typeface="Courier New" pitchFamily="49" charset="0"/>
              <a:buChar char="o"/>
              <a:defRPr sz="1800"/>
            </a:pPr>
            <a:r>
              <a:rPr lang="en-US" sz="9200" dirty="0">
                <a:solidFill>
                  <a:schemeClr val="tx1">
                    <a:lumMod val="65000"/>
                    <a:lumOff val="35000"/>
                  </a:schemeClr>
                </a:solidFill>
                <a:latin typeface="Cera Pro" panose="00000500000000000000" pitchFamily="50" charset="0"/>
              </a:rPr>
              <a:t>All families with a Brief Family Consultation Session at start of service</a:t>
            </a:r>
          </a:p>
          <a:p>
            <a:pPr marL="889000" lvl="1" indent="-444500" defTabSz="584200">
              <a:lnSpc>
                <a:spcPct val="140000"/>
              </a:lnSpc>
              <a:spcBef>
                <a:spcPts val="0"/>
              </a:spcBef>
              <a:spcAft>
                <a:spcPts val="600"/>
              </a:spcAft>
              <a:buSzPct val="75000"/>
              <a:buFont typeface="Courier New" pitchFamily="49" charset="0"/>
              <a:buChar char="o"/>
              <a:defRPr sz="1800"/>
            </a:pPr>
            <a:r>
              <a:rPr lang="en-US" sz="9200" dirty="0">
                <a:solidFill>
                  <a:schemeClr val="tx1">
                    <a:lumMod val="65000"/>
                    <a:lumOff val="35000"/>
                  </a:schemeClr>
                </a:solidFill>
                <a:latin typeface="Cera Pro" panose="00000500000000000000" pitchFamily="50" charset="0"/>
              </a:rPr>
              <a:t>Tailored responses using evidence informed practice and programs</a:t>
            </a:r>
          </a:p>
        </p:txBody>
      </p:sp>
      <p:pic>
        <p:nvPicPr>
          <p:cNvPr id="3" name="Picture 2">
            <a:extLst>
              <a:ext uri="{FF2B5EF4-FFF2-40B4-BE49-F238E27FC236}">
                <a16:creationId xmlns:a16="http://schemas.microsoft.com/office/drawing/2014/main" xmlns="" id="{B39F61FC-109A-48A5-9B03-EB78DFB9F5F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035228" y="98404"/>
            <a:ext cx="1051127" cy="1051127"/>
          </a:xfrm>
          <a:prstGeom prst="rect">
            <a:avLst/>
          </a:prstGeom>
        </p:spPr>
      </p:pic>
      <p:pic>
        <p:nvPicPr>
          <p:cNvPr id="6" name="Picture 5">
            <a:extLst>
              <a:ext uri="{FF2B5EF4-FFF2-40B4-BE49-F238E27FC236}">
                <a16:creationId xmlns:a16="http://schemas.microsoft.com/office/drawing/2014/main" xmlns="" id="{6915FA26-2AFC-41C9-A103-97F59DC6581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84529" y="6215808"/>
            <a:ext cx="3491528" cy="557706"/>
          </a:xfrm>
          <a:prstGeom prst="rect">
            <a:avLst/>
          </a:prstGeom>
        </p:spPr>
      </p:pic>
    </p:spTree>
    <p:extLst>
      <p:ext uri="{BB962C8B-B14F-4D97-AF65-F5344CB8AC3E}">
        <p14:creationId xmlns:p14="http://schemas.microsoft.com/office/powerpoint/2010/main" val="142272578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dissolve">
                                      <p:cBhvr>
                                        <p:cTn id="7" dur="500"/>
                                        <p:tgtEl>
                                          <p:spTgt spid="1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xmlns="" id="{0008489A-D479-4D17-A01B-2D06EE5D65EF}"/>
              </a:ext>
            </a:extLst>
          </p:cNvPr>
          <p:cNvPicPr>
            <a:picLocks noChangeAspect="1"/>
          </p:cNvPicPr>
          <p:nvPr/>
        </p:nvPicPr>
        <p:blipFill>
          <a:blip r:embed="rId2" cstate="print"/>
          <a:stretch>
            <a:fillRect/>
          </a:stretch>
        </p:blipFill>
        <p:spPr>
          <a:xfrm>
            <a:off x="0" y="-164668"/>
            <a:ext cx="12192000" cy="6842171"/>
          </a:xfrm>
          <a:prstGeom prst="rect">
            <a:avLst/>
          </a:prstGeom>
        </p:spPr>
      </p:pic>
      <p:pic>
        <p:nvPicPr>
          <p:cNvPr id="8" name="Picture 7">
            <a:extLst>
              <a:ext uri="{FF2B5EF4-FFF2-40B4-BE49-F238E27FC236}">
                <a16:creationId xmlns:a16="http://schemas.microsoft.com/office/drawing/2014/main" xmlns="" id="{6A89414D-0560-46AE-A3FE-A36C868C0AD4}"/>
              </a:ext>
            </a:extLst>
          </p:cNvPr>
          <p:cNvPicPr>
            <a:picLocks noChangeAspect="1"/>
          </p:cNvPicPr>
          <p:nvPr/>
        </p:nvPicPr>
        <p:blipFill>
          <a:blip r:embed="rId3" cstate="print"/>
          <a:stretch>
            <a:fillRect/>
          </a:stretch>
        </p:blipFill>
        <p:spPr>
          <a:xfrm>
            <a:off x="0" y="6137886"/>
            <a:ext cx="12192000" cy="720114"/>
          </a:xfrm>
          <a:prstGeom prst="rect">
            <a:avLst/>
          </a:prstGeom>
        </p:spPr>
      </p:pic>
      <p:sp>
        <p:nvSpPr>
          <p:cNvPr id="9" name="TextBox 8">
            <a:extLst>
              <a:ext uri="{FF2B5EF4-FFF2-40B4-BE49-F238E27FC236}">
                <a16:creationId xmlns:a16="http://schemas.microsoft.com/office/drawing/2014/main" xmlns="" id="{DEC9B538-2657-4B05-B85F-7D3CD856292C}"/>
              </a:ext>
            </a:extLst>
          </p:cNvPr>
          <p:cNvSpPr txBox="1"/>
          <p:nvPr/>
        </p:nvSpPr>
        <p:spPr>
          <a:xfrm>
            <a:off x="11153146" y="6354338"/>
            <a:ext cx="989815" cy="323165"/>
          </a:xfrm>
          <a:prstGeom prst="rect">
            <a:avLst/>
          </a:prstGeom>
          <a:noFill/>
        </p:spPr>
        <p:txBody>
          <a:bodyPr wrap="square" rtlCol="0">
            <a:spAutoFit/>
          </a:bodyPr>
          <a:lstStyle/>
          <a:p>
            <a:r>
              <a:rPr lang="en-AU" sz="1500" dirty="0">
                <a:solidFill>
                  <a:schemeClr val="bg1"/>
                </a:solidFill>
              </a:rPr>
              <a:t>© 2018</a:t>
            </a:r>
          </a:p>
        </p:txBody>
      </p:sp>
      <p:sp>
        <p:nvSpPr>
          <p:cNvPr id="11" name="Content Placeholder 2">
            <a:extLst>
              <a:ext uri="{FF2B5EF4-FFF2-40B4-BE49-F238E27FC236}">
                <a16:creationId xmlns:a16="http://schemas.microsoft.com/office/drawing/2014/main" xmlns="" id="{37E64F14-8ADC-4FF8-9B4A-A32101ED7D1F}"/>
              </a:ext>
            </a:extLst>
          </p:cNvPr>
          <p:cNvSpPr txBox="1">
            <a:spLocks/>
          </p:cNvSpPr>
          <p:nvPr/>
        </p:nvSpPr>
        <p:spPr>
          <a:xfrm>
            <a:off x="439198" y="617262"/>
            <a:ext cx="9897875" cy="493637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Aft>
                <a:spcPts val="600"/>
              </a:spcAft>
              <a:buNone/>
            </a:pPr>
            <a:r>
              <a:rPr lang="en-US" sz="3500" b="1" kern="0" dirty="0">
                <a:solidFill>
                  <a:srgbClr val="303246"/>
                </a:solidFill>
                <a:latin typeface="Cera Pro Medium" panose="00000600000000000000" pitchFamily="50" charset="0"/>
                <a:ea typeface="CooperHewitt-Heavy" pitchFamily="50" charset="0"/>
                <a:cs typeface="CooperHewitt-Heavy" pitchFamily="50" charset="0"/>
                <a:sym typeface="CooperHewitt-Heavy"/>
              </a:rPr>
              <a:t>Brief Family Consultation Therapy</a:t>
            </a:r>
          </a:p>
          <a:p>
            <a:pPr marL="0" indent="0">
              <a:spcAft>
                <a:spcPts val="600"/>
              </a:spcAft>
              <a:buNone/>
            </a:pPr>
            <a:endParaRPr lang="en-AU" sz="2500" dirty="0">
              <a:solidFill>
                <a:schemeClr val="tx1">
                  <a:lumMod val="75000"/>
                  <a:lumOff val="25000"/>
                </a:schemeClr>
              </a:solidFill>
              <a:latin typeface="Cera Pro Medium" panose="00000600000000000000" pitchFamily="50" charset="0"/>
            </a:endParaRPr>
          </a:p>
          <a:p>
            <a:pPr marL="0" indent="0">
              <a:spcAft>
                <a:spcPts val="600"/>
              </a:spcAft>
              <a:buNone/>
            </a:pPr>
            <a:r>
              <a:rPr lang="en-AU" sz="2500" dirty="0">
                <a:solidFill>
                  <a:schemeClr val="tx1">
                    <a:lumMod val="75000"/>
                    <a:lumOff val="25000"/>
                  </a:schemeClr>
                </a:solidFill>
                <a:latin typeface="Cera Pro Medium" panose="00000600000000000000" pitchFamily="50" charset="0"/>
              </a:rPr>
              <a:t>Brief Family Consultation (BFC) Therapy is a time-limited, structured process for meeting with a client/family that is focussed on achieving realistic and negotiated goals. </a:t>
            </a:r>
          </a:p>
          <a:p>
            <a:pPr marL="0" indent="0">
              <a:spcAft>
                <a:spcPts val="600"/>
              </a:spcAft>
              <a:buNone/>
            </a:pPr>
            <a:r>
              <a:rPr lang="en-AU" sz="2500" dirty="0">
                <a:solidFill>
                  <a:schemeClr val="tx1">
                    <a:lumMod val="75000"/>
                    <a:lumOff val="25000"/>
                  </a:schemeClr>
                </a:solidFill>
                <a:latin typeface="Cera Pro Medium" panose="00000600000000000000" pitchFamily="50" charset="0"/>
              </a:rPr>
              <a:t>It is evidence based, client driven, family inclusive and strength oriented.</a:t>
            </a:r>
          </a:p>
          <a:p>
            <a:pPr marL="889000" lvl="1" indent="-444500" defTabSz="584200">
              <a:lnSpc>
                <a:spcPct val="110000"/>
              </a:lnSpc>
              <a:spcBef>
                <a:spcPts val="0"/>
              </a:spcBef>
              <a:buSzPct val="75000"/>
              <a:buFont typeface="Courier New" pitchFamily="49" charset="0"/>
              <a:buChar char="o"/>
              <a:defRPr sz="1800"/>
            </a:pPr>
            <a:endParaRPr lang="en-US" sz="2500" dirty="0">
              <a:solidFill>
                <a:schemeClr val="tx1">
                  <a:lumMod val="65000"/>
                  <a:lumOff val="35000"/>
                </a:schemeClr>
              </a:solidFill>
              <a:latin typeface="Cera Pro" panose="00000500000000000000" pitchFamily="50" charset="0"/>
              <a:sym typeface="Helvetica Light"/>
            </a:endParaRPr>
          </a:p>
        </p:txBody>
      </p:sp>
      <p:pic>
        <p:nvPicPr>
          <p:cNvPr id="3" name="Picture 2">
            <a:extLst>
              <a:ext uri="{FF2B5EF4-FFF2-40B4-BE49-F238E27FC236}">
                <a16:creationId xmlns:a16="http://schemas.microsoft.com/office/drawing/2014/main" xmlns="" id="{B39F61FC-109A-48A5-9B03-EB78DFB9F5F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035228" y="98404"/>
            <a:ext cx="1051127" cy="1051127"/>
          </a:xfrm>
          <a:prstGeom prst="rect">
            <a:avLst/>
          </a:prstGeom>
        </p:spPr>
      </p:pic>
      <p:pic>
        <p:nvPicPr>
          <p:cNvPr id="6" name="Picture 5">
            <a:extLst>
              <a:ext uri="{FF2B5EF4-FFF2-40B4-BE49-F238E27FC236}">
                <a16:creationId xmlns:a16="http://schemas.microsoft.com/office/drawing/2014/main" xmlns="" id="{6915FA26-2AFC-41C9-A103-97F59DC6581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84529" y="6215808"/>
            <a:ext cx="3491528" cy="557706"/>
          </a:xfrm>
          <a:prstGeom prst="rect">
            <a:avLst/>
          </a:prstGeom>
        </p:spPr>
      </p:pic>
    </p:spTree>
    <p:extLst>
      <p:ext uri="{BB962C8B-B14F-4D97-AF65-F5344CB8AC3E}">
        <p14:creationId xmlns:p14="http://schemas.microsoft.com/office/powerpoint/2010/main" val="257417848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dissolve">
                                      <p:cBhvr>
                                        <p:cTn id="7" dur="500"/>
                                        <p:tgtEl>
                                          <p:spTgt spid="11">
                                            <p:txEl>
                                              <p:pRg st="0" end="0"/>
                                            </p:txEl>
                                          </p:spTgt>
                                        </p:tgtEl>
                                      </p:cBhvr>
                                    </p:animEffect>
                                  </p:childTnLst>
                                </p:cTn>
                              </p:par>
                            </p:childTnLst>
                          </p:cTn>
                        </p:par>
                        <p:par>
                          <p:cTn id="8" fill="hold">
                            <p:stCondLst>
                              <p:cond delay="500"/>
                            </p:stCondLst>
                            <p:childTnLst>
                              <p:par>
                                <p:cTn id="9" presetID="9" presetClass="entr" presetSubtype="0" fill="hold" nodeType="afterEffect">
                                  <p:stCondLst>
                                    <p:cond delay="0"/>
                                  </p:stCondLst>
                                  <p:childTnLst>
                                    <p:set>
                                      <p:cBhvr>
                                        <p:cTn id="10" dur="1" fill="hold">
                                          <p:stCondLst>
                                            <p:cond delay="0"/>
                                          </p:stCondLst>
                                        </p:cTn>
                                        <p:tgtEl>
                                          <p:spTgt spid="11">
                                            <p:txEl>
                                              <p:pRg st="2" end="2"/>
                                            </p:txEl>
                                          </p:spTgt>
                                        </p:tgtEl>
                                        <p:attrNameLst>
                                          <p:attrName>style.visibility</p:attrName>
                                        </p:attrNameLst>
                                      </p:cBhvr>
                                      <p:to>
                                        <p:strVal val="visible"/>
                                      </p:to>
                                    </p:set>
                                    <p:animEffect transition="in" filter="dissolve">
                                      <p:cBhvr>
                                        <p:cTn id="11" dur="500"/>
                                        <p:tgtEl>
                                          <p:spTgt spid="11">
                                            <p:txEl>
                                              <p:pRg st="2" end="2"/>
                                            </p:txEl>
                                          </p:spTgt>
                                        </p:tgtEl>
                                      </p:cBhvr>
                                    </p:animEffect>
                                  </p:childTnLst>
                                </p:cTn>
                              </p:par>
                            </p:childTnLst>
                          </p:cTn>
                        </p:par>
                        <p:par>
                          <p:cTn id="12" fill="hold">
                            <p:stCondLst>
                              <p:cond delay="1000"/>
                            </p:stCondLst>
                            <p:childTnLst>
                              <p:par>
                                <p:cTn id="13" presetID="9" presetClass="entr" presetSubtype="0" fill="hold" nodeType="afterEffect">
                                  <p:stCondLst>
                                    <p:cond delay="0"/>
                                  </p:stCondLst>
                                  <p:childTnLst>
                                    <p:set>
                                      <p:cBhvr>
                                        <p:cTn id="14" dur="1" fill="hold">
                                          <p:stCondLst>
                                            <p:cond delay="0"/>
                                          </p:stCondLst>
                                        </p:cTn>
                                        <p:tgtEl>
                                          <p:spTgt spid="11">
                                            <p:txEl>
                                              <p:pRg st="3" end="3"/>
                                            </p:txEl>
                                          </p:spTgt>
                                        </p:tgtEl>
                                        <p:attrNameLst>
                                          <p:attrName>style.visibility</p:attrName>
                                        </p:attrNameLst>
                                      </p:cBhvr>
                                      <p:to>
                                        <p:strVal val="visible"/>
                                      </p:to>
                                    </p:set>
                                    <p:animEffect transition="in" filter="dissolve">
                                      <p:cBhvr>
                                        <p:cTn id="15" dur="500"/>
                                        <p:tgtEl>
                                          <p:spTgt spid="1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xmlns="" id="{0008489A-D479-4D17-A01B-2D06EE5D65EF}"/>
              </a:ext>
            </a:extLst>
          </p:cNvPr>
          <p:cNvPicPr>
            <a:picLocks noChangeAspect="1"/>
          </p:cNvPicPr>
          <p:nvPr/>
        </p:nvPicPr>
        <p:blipFill>
          <a:blip r:embed="rId2" cstate="print"/>
          <a:stretch>
            <a:fillRect/>
          </a:stretch>
        </p:blipFill>
        <p:spPr>
          <a:xfrm>
            <a:off x="0" y="0"/>
            <a:ext cx="12192000" cy="6842171"/>
          </a:xfrm>
          <a:prstGeom prst="rect">
            <a:avLst/>
          </a:prstGeom>
        </p:spPr>
      </p:pic>
      <p:pic>
        <p:nvPicPr>
          <p:cNvPr id="8" name="Picture 7">
            <a:extLst>
              <a:ext uri="{FF2B5EF4-FFF2-40B4-BE49-F238E27FC236}">
                <a16:creationId xmlns:a16="http://schemas.microsoft.com/office/drawing/2014/main" xmlns="" id="{6A89414D-0560-46AE-A3FE-A36C868C0AD4}"/>
              </a:ext>
            </a:extLst>
          </p:cNvPr>
          <p:cNvPicPr>
            <a:picLocks noChangeAspect="1"/>
          </p:cNvPicPr>
          <p:nvPr/>
        </p:nvPicPr>
        <p:blipFill>
          <a:blip r:embed="rId3" cstate="print"/>
          <a:stretch>
            <a:fillRect/>
          </a:stretch>
        </p:blipFill>
        <p:spPr>
          <a:xfrm>
            <a:off x="0" y="6137886"/>
            <a:ext cx="12192000" cy="720114"/>
          </a:xfrm>
          <a:prstGeom prst="rect">
            <a:avLst/>
          </a:prstGeom>
        </p:spPr>
      </p:pic>
      <p:sp>
        <p:nvSpPr>
          <p:cNvPr id="9" name="TextBox 8">
            <a:extLst>
              <a:ext uri="{FF2B5EF4-FFF2-40B4-BE49-F238E27FC236}">
                <a16:creationId xmlns:a16="http://schemas.microsoft.com/office/drawing/2014/main" xmlns="" id="{DEC9B538-2657-4B05-B85F-7D3CD856292C}"/>
              </a:ext>
            </a:extLst>
          </p:cNvPr>
          <p:cNvSpPr txBox="1"/>
          <p:nvPr/>
        </p:nvSpPr>
        <p:spPr>
          <a:xfrm>
            <a:off x="11153146" y="6354338"/>
            <a:ext cx="989815" cy="323165"/>
          </a:xfrm>
          <a:prstGeom prst="rect">
            <a:avLst/>
          </a:prstGeom>
          <a:noFill/>
        </p:spPr>
        <p:txBody>
          <a:bodyPr wrap="square" rtlCol="0">
            <a:spAutoFit/>
          </a:bodyPr>
          <a:lstStyle/>
          <a:p>
            <a:r>
              <a:rPr lang="en-AU" sz="1500" dirty="0">
                <a:solidFill>
                  <a:schemeClr val="bg1"/>
                </a:solidFill>
              </a:rPr>
              <a:t>© 2018</a:t>
            </a:r>
          </a:p>
        </p:txBody>
      </p:sp>
      <p:sp>
        <p:nvSpPr>
          <p:cNvPr id="11" name="Content Placeholder 2">
            <a:extLst>
              <a:ext uri="{FF2B5EF4-FFF2-40B4-BE49-F238E27FC236}">
                <a16:creationId xmlns:a16="http://schemas.microsoft.com/office/drawing/2014/main" xmlns="" id="{37E64F14-8ADC-4FF8-9B4A-A32101ED7D1F}"/>
              </a:ext>
            </a:extLst>
          </p:cNvPr>
          <p:cNvSpPr txBox="1">
            <a:spLocks/>
          </p:cNvSpPr>
          <p:nvPr/>
        </p:nvSpPr>
        <p:spPr>
          <a:xfrm>
            <a:off x="439198" y="617262"/>
            <a:ext cx="10115591" cy="470777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Aft>
                <a:spcPts val="600"/>
              </a:spcAft>
              <a:buNone/>
            </a:pPr>
            <a:r>
              <a:rPr lang="en-US" sz="3500" b="1" kern="0" dirty="0">
                <a:solidFill>
                  <a:srgbClr val="303246"/>
                </a:solidFill>
                <a:latin typeface="Cera Pro Medium" panose="00000600000000000000" pitchFamily="50" charset="0"/>
                <a:ea typeface="CooperHewitt-Heavy" pitchFamily="50" charset="0"/>
                <a:cs typeface="CooperHewitt-Heavy" pitchFamily="50" charset="0"/>
                <a:sym typeface="CooperHewitt-Heavy"/>
              </a:rPr>
              <a:t>Brief Family Consultation</a:t>
            </a:r>
          </a:p>
          <a:p>
            <a:pPr marL="457200" lvl="1" indent="0">
              <a:spcBef>
                <a:spcPts val="0"/>
              </a:spcBef>
              <a:spcAft>
                <a:spcPts val="600"/>
              </a:spcAft>
              <a:buNone/>
            </a:pPr>
            <a:r>
              <a:rPr lang="pt-BR" sz="3000" b="1" dirty="0">
                <a:solidFill>
                  <a:srgbClr val="F08372"/>
                </a:solidFill>
                <a:latin typeface="Cera Pro Medium" panose="00000600000000000000" pitchFamily="50" charset="0"/>
              </a:rPr>
              <a:t>When is it used?</a:t>
            </a:r>
          </a:p>
          <a:p>
            <a:pPr marL="889000" lvl="1" indent="-444500" defTabSz="584200">
              <a:lnSpc>
                <a:spcPct val="120000"/>
              </a:lnSpc>
              <a:spcBef>
                <a:spcPts val="0"/>
              </a:spcBef>
              <a:spcAft>
                <a:spcPts val="600"/>
              </a:spcAft>
              <a:buSzPct val="75000"/>
              <a:buFont typeface="Courier New" pitchFamily="49" charset="0"/>
              <a:buChar char="o"/>
              <a:defRPr sz="1800"/>
            </a:pPr>
            <a:r>
              <a:rPr lang="en-AU" sz="2300" dirty="0">
                <a:solidFill>
                  <a:schemeClr val="tx1">
                    <a:lumMod val="65000"/>
                    <a:lumOff val="35000"/>
                  </a:schemeClr>
                </a:solidFill>
                <a:latin typeface="Cera Pro" panose="00000500000000000000" pitchFamily="50" charset="0"/>
              </a:rPr>
              <a:t>As a process for engaging families </a:t>
            </a:r>
          </a:p>
          <a:p>
            <a:pPr marL="889000" lvl="1" indent="-444500" defTabSz="584200">
              <a:lnSpc>
                <a:spcPct val="120000"/>
              </a:lnSpc>
              <a:spcBef>
                <a:spcPts val="0"/>
              </a:spcBef>
              <a:spcAft>
                <a:spcPts val="600"/>
              </a:spcAft>
              <a:buSzPct val="75000"/>
              <a:buFont typeface="Courier New" pitchFamily="49" charset="0"/>
              <a:buChar char="o"/>
              <a:defRPr sz="1800"/>
            </a:pPr>
            <a:r>
              <a:rPr lang="en-AU" sz="2300" dirty="0">
                <a:solidFill>
                  <a:schemeClr val="tx1">
                    <a:lumMod val="65000"/>
                    <a:lumOff val="35000"/>
                  </a:schemeClr>
                </a:solidFill>
                <a:latin typeface="Cera Pro" panose="00000500000000000000" pitchFamily="50" charset="0"/>
              </a:rPr>
              <a:t>To provide goal focused brief interventions</a:t>
            </a:r>
          </a:p>
          <a:p>
            <a:pPr marL="889000" lvl="1" indent="-444500" defTabSz="584200">
              <a:lnSpc>
                <a:spcPct val="120000"/>
              </a:lnSpc>
              <a:spcBef>
                <a:spcPts val="0"/>
              </a:spcBef>
              <a:spcAft>
                <a:spcPts val="600"/>
              </a:spcAft>
              <a:buSzPct val="75000"/>
              <a:buFont typeface="Courier New" pitchFamily="49" charset="0"/>
              <a:buChar char="o"/>
              <a:defRPr sz="1800"/>
            </a:pPr>
            <a:r>
              <a:rPr lang="en-AU" sz="2300" dirty="0">
                <a:solidFill>
                  <a:schemeClr val="tx1">
                    <a:lumMod val="65000"/>
                    <a:lumOff val="35000"/>
                  </a:schemeClr>
                </a:solidFill>
                <a:latin typeface="Cera Pro" panose="00000500000000000000" pitchFamily="50" charset="0"/>
              </a:rPr>
              <a:t>To stabilise and contain families needing long term support</a:t>
            </a:r>
          </a:p>
          <a:p>
            <a:pPr marL="889000" lvl="1" indent="-444500" defTabSz="584200">
              <a:lnSpc>
                <a:spcPct val="120000"/>
              </a:lnSpc>
              <a:spcBef>
                <a:spcPts val="0"/>
              </a:spcBef>
              <a:spcAft>
                <a:spcPts val="600"/>
              </a:spcAft>
              <a:buSzPct val="75000"/>
              <a:buFont typeface="Courier New" pitchFamily="49" charset="0"/>
              <a:buChar char="o"/>
              <a:defRPr sz="1800"/>
            </a:pPr>
            <a:r>
              <a:rPr lang="en-AU" sz="2300" dirty="0">
                <a:solidFill>
                  <a:schemeClr val="tx1">
                    <a:lumMod val="65000"/>
                    <a:lumOff val="35000"/>
                  </a:schemeClr>
                </a:solidFill>
                <a:latin typeface="Cera Pro" panose="00000500000000000000" pitchFamily="50" charset="0"/>
              </a:rPr>
              <a:t>To get things moving again in a stuck or chronic situation </a:t>
            </a:r>
          </a:p>
          <a:p>
            <a:pPr marL="889000" lvl="1" indent="-444500" defTabSz="584200">
              <a:lnSpc>
                <a:spcPct val="120000"/>
              </a:lnSpc>
              <a:spcBef>
                <a:spcPts val="0"/>
              </a:spcBef>
              <a:spcAft>
                <a:spcPts val="600"/>
              </a:spcAft>
              <a:buSzPct val="75000"/>
              <a:buFont typeface="Courier New" pitchFamily="49" charset="0"/>
              <a:buChar char="o"/>
              <a:defRPr sz="1800"/>
            </a:pPr>
            <a:r>
              <a:rPr lang="en-AU" sz="2300" dirty="0">
                <a:solidFill>
                  <a:schemeClr val="tx1">
                    <a:lumMod val="65000"/>
                    <a:lumOff val="35000"/>
                  </a:schemeClr>
                </a:solidFill>
                <a:latin typeface="Cera Pro" panose="00000500000000000000" pitchFamily="50" charset="0"/>
              </a:rPr>
              <a:t>To help develop a thorough closing plan </a:t>
            </a:r>
          </a:p>
          <a:p>
            <a:pPr marL="889000" lvl="1" indent="-444500" defTabSz="584200">
              <a:lnSpc>
                <a:spcPct val="120000"/>
              </a:lnSpc>
              <a:spcBef>
                <a:spcPts val="0"/>
              </a:spcBef>
              <a:spcAft>
                <a:spcPts val="600"/>
              </a:spcAft>
              <a:buSzPct val="75000"/>
              <a:buFont typeface="Courier New" pitchFamily="49" charset="0"/>
              <a:buChar char="o"/>
              <a:defRPr sz="1800"/>
            </a:pPr>
            <a:r>
              <a:rPr lang="en-AU" sz="2300" dirty="0">
                <a:solidFill>
                  <a:schemeClr val="tx1">
                    <a:lumMod val="65000"/>
                    <a:lumOff val="35000"/>
                  </a:schemeClr>
                </a:solidFill>
                <a:latin typeface="Cera Pro" panose="00000500000000000000" pitchFamily="50" charset="0"/>
              </a:rPr>
              <a:t>To address almost any client issue</a:t>
            </a:r>
            <a:endParaRPr lang="pt-BR" sz="2300" dirty="0">
              <a:solidFill>
                <a:schemeClr val="tx1">
                  <a:lumMod val="65000"/>
                  <a:lumOff val="35000"/>
                </a:schemeClr>
              </a:solidFill>
              <a:latin typeface="Cera Pro" panose="00000500000000000000" pitchFamily="50" charset="0"/>
              <a:sym typeface="Helvetica Light"/>
            </a:endParaRPr>
          </a:p>
        </p:txBody>
      </p:sp>
      <p:pic>
        <p:nvPicPr>
          <p:cNvPr id="3" name="Picture 2">
            <a:extLst>
              <a:ext uri="{FF2B5EF4-FFF2-40B4-BE49-F238E27FC236}">
                <a16:creationId xmlns:a16="http://schemas.microsoft.com/office/drawing/2014/main" xmlns="" id="{B39F61FC-109A-48A5-9B03-EB78DFB9F5F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035228" y="98404"/>
            <a:ext cx="1051127" cy="1051127"/>
          </a:xfrm>
          <a:prstGeom prst="rect">
            <a:avLst/>
          </a:prstGeom>
        </p:spPr>
      </p:pic>
      <p:pic>
        <p:nvPicPr>
          <p:cNvPr id="6" name="Picture 5">
            <a:extLst>
              <a:ext uri="{FF2B5EF4-FFF2-40B4-BE49-F238E27FC236}">
                <a16:creationId xmlns:a16="http://schemas.microsoft.com/office/drawing/2014/main" xmlns="" id="{6915FA26-2AFC-41C9-A103-97F59DC6581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84529" y="6215808"/>
            <a:ext cx="3491528" cy="557706"/>
          </a:xfrm>
          <a:prstGeom prst="rect">
            <a:avLst/>
          </a:prstGeom>
        </p:spPr>
      </p:pic>
    </p:spTree>
    <p:extLst>
      <p:ext uri="{BB962C8B-B14F-4D97-AF65-F5344CB8AC3E}">
        <p14:creationId xmlns:p14="http://schemas.microsoft.com/office/powerpoint/2010/main" val="260985989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dissolve">
                                      <p:cBhvr>
                                        <p:cTn id="7" dur="500"/>
                                        <p:tgtEl>
                                          <p:spTgt spid="11">
                                            <p:txEl>
                                              <p:pRg st="0" end="0"/>
                                            </p:txEl>
                                          </p:spTgt>
                                        </p:tgtEl>
                                      </p:cBhvr>
                                    </p:animEffect>
                                  </p:childTnLst>
                                </p:cTn>
                              </p:par>
                            </p:childTnLst>
                          </p:cTn>
                        </p:par>
                        <p:par>
                          <p:cTn id="8" fill="hold">
                            <p:stCondLst>
                              <p:cond delay="500"/>
                            </p:stCondLst>
                            <p:childTnLst>
                              <p:par>
                                <p:cTn id="9" presetID="9" presetClass="entr" presetSubtype="0" fill="hold" nodeType="afterEffect">
                                  <p:stCondLst>
                                    <p:cond delay="0"/>
                                  </p:stCondLst>
                                  <p:childTnLst>
                                    <p:set>
                                      <p:cBhvr>
                                        <p:cTn id="10" dur="1" fill="hold">
                                          <p:stCondLst>
                                            <p:cond delay="0"/>
                                          </p:stCondLst>
                                        </p:cTn>
                                        <p:tgtEl>
                                          <p:spTgt spid="11">
                                            <p:txEl>
                                              <p:pRg st="1" end="1"/>
                                            </p:txEl>
                                          </p:spTgt>
                                        </p:tgtEl>
                                        <p:attrNameLst>
                                          <p:attrName>style.visibility</p:attrName>
                                        </p:attrNameLst>
                                      </p:cBhvr>
                                      <p:to>
                                        <p:strVal val="visible"/>
                                      </p:to>
                                    </p:set>
                                    <p:animEffect transition="in" filter="dissolve">
                                      <p:cBhvr>
                                        <p:cTn id="11" dur="500"/>
                                        <p:tgtEl>
                                          <p:spTgt spid="1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xmlns="" id="{0008489A-D479-4D17-A01B-2D06EE5D65EF}"/>
              </a:ext>
            </a:extLst>
          </p:cNvPr>
          <p:cNvPicPr>
            <a:picLocks noChangeAspect="1"/>
          </p:cNvPicPr>
          <p:nvPr/>
        </p:nvPicPr>
        <p:blipFill>
          <a:blip r:embed="rId2" cstate="print"/>
          <a:stretch>
            <a:fillRect/>
          </a:stretch>
        </p:blipFill>
        <p:spPr>
          <a:xfrm>
            <a:off x="0" y="0"/>
            <a:ext cx="12192000" cy="6842171"/>
          </a:xfrm>
          <a:prstGeom prst="rect">
            <a:avLst/>
          </a:prstGeom>
        </p:spPr>
      </p:pic>
      <p:pic>
        <p:nvPicPr>
          <p:cNvPr id="8" name="Picture 7">
            <a:extLst>
              <a:ext uri="{FF2B5EF4-FFF2-40B4-BE49-F238E27FC236}">
                <a16:creationId xmlns:a16="http://schemas.microsoft.com/office/drawing/2014/main" xmlns="" id="{6A89414D-0560-46AE-A3FE-A36C868C0AD4}"/>
              </a:ext>
            </a:extLst>
          </p:cNvPr>
          <p:cNvPicPr>
            <a:picLocks noChangeAspect="1"/>
          </p:cNvPicPr>
          <p:nvPr/>
        </p:nvPicPr>
        <p:blipFill>
          <a:blip r:embed="rId3" cstate="print"/>
          <a:stretch>
            <a:fillRect/>
          </a:stretch>
        </p:blipFill>
        <p:spPr>
          <a:xfrm>
            <a:off x="0" y="6137886"/>
            <a:ext cx="12192000" cy="720114"/>
          </a:xfrm>
          <a:prstGeom prst="rect">
            <a:avLst/>
          </a:prstGeom>
        </p:spPr>
      </p:pic>
      <p:sp>
        <p:nvSpPr>
          <p:cNvPr id="9" name="TextBox 8">
            <a:extLst>
              <a:ext uri="{FF2B5EF4-FFF2-40B4-BE49-F238E27FC236}">
                <a16:creationId xmlns:a16="http://schemas.microsoft.com/office/drawing/2014/main" xmlns="" id="{DEC9B538-2657-4B05-B85F-7D3CD856292C}"/>
              </a:ext>
            </a:extLst>
          </p:cNvPr>
          <p:cNvSpPr txBox="1"/>
          <p:nvPr/>
        </p:nvSpPr>
        <p:spPr>
          <a:xfrm>
            <a:off x="11153146" y="6354338"/>
            <a:ext cx="989815" cy="323165"/>
          </a:xfrm>
          <a:prstGeom prst="rect">
            <a:avLst/>
          </a:prstGeom>
          <a:noFill/>
        </p:spPr>
        <p:txBody>
          <a:bodyPr wrap="square" rtlCol="0">
            <a:spAutoFit/>
          </a:bodyPr>
          <a:lstStyle/>
          <a:p>
            <a:r>
              <a:rPr lang="en-AU" sz="1500" dirty="0">
                <a:solidFill>
                  <a:schemeClr val="bg1"/>
                </a:solidFill>
              </a:rPr>
              <a:t>© 2018</a:t>
            </a:r>
          </a:p>
        </p:txBody>
      </p:sp>
      <p:sp>
        <p:nvSpPr>
          <p:cNvPr id="11" name="Content Placeholder 2">
            <a:extLst>
              <a:ext uri="{FF2B5EF4-FFF2-40B4-BE49-F238E27FC236}">
                <a16:creationId xmlns:a16="http://schemas.microsoft.com/office/drawing/2014/main" xmlns="" id="{37E64F14-8ADC-4FF8-9B4A-A32101ED7D1F}"/>
              </a:ext>
            </a:extLst>
          </p:cNvPr>
          <p:cNvSpPr txBox="1">
            <a:spLocks/>
          </p:cNvSpPr>
          <p:nvPr/>
        </p:nvSpPr>
        <p:spPr>
          <a:xfrm>
            <a:off x="439199" y="617262"/>
            <a:ext cx="8269372" cy="3826431"/>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Aft>
                <a:spcPts val="600"/>
              </a:spcAft>
              <a:buNone/>
            </a:pPr>
            <a:r>
              <a:rPr lang="en-US" sz="3500" b="1" kern="0" dirty="0">
                <a:solidFill>
                  <a:srgbClr val="303246"/>
                </a:solidFill>
                <a:latin typeface="Cera Pro Medium" panose="00000600000000000000" pitchFamily="50" charset="0"/>
                <a:ea typeface="CooperHewitt-Heavy" pitchFamily="50" charset="0"/>
                <a:cs typeface="CooperHewitt-Heavy" pitchFamily="50" charset="0"/>
                <a:sym typeface="CooperHewitt-Heavy"/>
              </a:rPr>
              <a:t>Model of </a:t>
            </a:r>
          </a:p>
          <a:p>
            <a:pPr marL="0" indent="0">
              <a:spcAft>
                <a:spcPts val="600"/>
              </a:spcAft>
              <a:buNone/>
            </a:pPr>
            <a:r>
              <a:rPr lang="en-US" sz="3500" b="1" kern="0" dirty="0">
                <a:solidFill>
                  <a:srgbClr val="303246"/>
                </a:solidFill>
                <a:latin typeface="Cera Pro Medium" panose="00000600000000000000" pitchFamily="50" charset="0"/>
                <a:ea typeface="CooperHewitt-Heavy" pitchFamily="50" charset="0"/>
                <a:cs typeface="CooperHewitt-Heavy" pitchFamily="50" charset="0"/>
                <a:sym typeface="CooperHewitt-Heavy"/>
              </a:rPr>
              <a:t>service</a:t>
            </a:r>
          </a:p>
        </p:txBody>
      </p:sp>
      <p:pic>
        <p:nvPicPr>
          <p:cNvPr id="3" name="Picture 2">
            <a:extLst>
              <a:ext uri="{FF2B5EF4-FFF2-40B4-BE49-F238E27FC236}">
                <a16:creationId xmlns:a16="http://schemas.microsoft.com/office/drawing/2014/main" xmlns="" id="{B39F61FC-109A-48A5-9B03-EB78DFB9F5F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035228" y="98404"/>
            <a:ext cx="1051127" cy="1051127"/>
          </a:xfrm>
          <a:prstGeom prst="rect">
            <a:avLst/>
          </a:prstGeom>
        </p:spPr>
      </p:pic>
      <p:pic>
        <p:nvPicPr>
          <p:cNvPr id="6" name="Picture 5">
            <a:extLst>
              <a:ext uri="{FF2B5EF4-FFF2-40B4-BE49-F238E27FC236}">
                <a16:creationId xmlns:a16="http://schemas.microsoft.com/office/drawing/2014/main" xmlns="" id="{6915FA26-2AFC-41C9-A103-97F59DC6581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84529" y="6215808"/>
            <a:ext cx="3491528" cy="557706"/>
          </a:xfrm>
          <a:prstGeom prst="rect">
            <a:avLst/>
          </a:prstGeom>
        </p:spPr>
      </p:pic>
      <p:sp>
        <p:nvSpPr>
          <p:cNvPr id="10" name="Flowchart: Process 9">
            <a:extLst>
              <a:ext uri="{FF2B5EF4-FFF2-40B4-BE49-F238E27FC236}">
                <a16:creationId xmlns:a16="http://schemas.microsoft.com/office/drawing/2014/main" xmlns="" id="{CE825195-5DCB-4FB4-A15F-FAA0635F0A51}"/>
              </a:ext>
            </a:extLst>
          </p:cNvPr>
          <p:cNvSpPr>
            <a:spLocks/>
          </p:cNvSpPr>
          <p:nvPr/>
        </p:nvSpPr>
        <p:spPr bwMode="auto">
          <a:xfrm>
            <a:off x="3209529" y="192185"/>
            <a:ext cx="5276850" cy="495556"/>
          </a:xfrm>
          <a:prstGeom prst="flowChartProcess">
            <a:avLst/>
          </a:prstGeom>
          <a:solidFill>
            <a:srgbClr val="F08372"/>
          </a:solidFill>
          <a:ln w="19050">
            <a:solidFill>
              <a:srgbClr val="F08372"/>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buClrTx/>
              <a:buSzTx/>
              <a:buFontTx/>
              <a:buNone/>
              <a:tabLst/>
            </a:pPr>
            <a:r>
              <a:rPr kumimoji="0" lang="en-AU" altLang="en-US" sz="1400" b="1" i="0" u="none" strike="noStrike" cap="none" normalizeH="0" baseline="0" dirty="0">
                <a:ln>
                  <a:noFill/>
                </a:ln>
                <a:solidFill>
                  <a:srgbClr val="303246"/>
                </a:solidFill>
                <a:effectLst/>
                <a:latin typeface="Cera Pro" panose="00000500000000000000" pitchFamily="50" charset="0"/>
                <a:ea typeface="Calibri" panose="020F0502020204030204" pitchFamily="34" charset="0"/>
                <a:cs typeface="Arial" panose="020B0604020202020204" pitchFamily="34" charset="0"/>
              </a:rPr>
              <a:t>Referrals in</a:t>
            </a:r>
            <a:endParaRPr kumimoji="0" lang="en-AU" altLang="en-US" sz="800" b="1" i="0" u="none" strike="noStrike" cap="none" normalizeH="0" baseline="0" dirty="0">
              <a:ln>
                <a:noFill/>
              </a:ln>
              <a:solidFill>
                <a:schemeClr val="tx1"/>
              </a:solidFill>
              <a:effectLst/>
              <a:latin typeface="Cera Pro" panose="00000500000000000000" pitchFamily="50" charset="0"/>
              <a:cs typeface="Arial" panose="020B0604020202020204" pitchFamily="34" charset="0"/>
            </a:endParaRPr>
          </a:p>
          <a:p>
            <a:pPr marL="0" marR="0" lvl="0" indent="0" algn="ctr" defTabSz="914400" rtl="0" eaLnBrk="0" fontAlgn="base" latinLnBrk="0" hangingPunct="0">
              <a:lnSpc>
                <a:spcPct val="100000"/>
              </a:lnSpc>
              <a:buClrTx/>
              <a:buSzTx/>
              <a:buFontTx/>
              <a:buNone/>
              <a:tabLst/>
            </a:pPr>
            <a:r>
              <a:rPr kumimoji="0" lang="en-AU" altLang="en-US" sz="1200" b="0" i="0" u="none" strike="noStrike" cap="none" normalizeH="0" baseline="0" dirty="0">
                <a:ln>
                  <a:noFill/>
                </a:ln>
                <a:solidFill>
                  <a:srgbClr val="303246"/>
                </a:solidFill>
                <a:effectLst/>
                <a:latin typeface="Cera Pro" panose="00000500000000000000" pitchFamily="50" charset="0"/>
                <a:ea typeface="Calibri" panose="020F0502020204030204" pitchFamily="34" charset="0"/>
                <a:cs typeface="Arial" panose="020B0604020202020204" pitchFamily="34" charset="0"/>
              </a:rPr>
              <a:t>(Orange Door, Early Years, Community, Universal or Tertiary Service)</a:t>
            </a:r>
            <a:endParaRPr kumimoji="0" lang="en-AU" altLang="en-US" sz="1800" b="0" i="0" u="none" strike="noStrike" cap="none" normalizeH="0" baseline="0" dirty="0">
              <a:ln>
                <a:noFill/>
              </a:ln>
              <a:solidFill>
                <a:schemeClr val="tx1"/>
              </a:solidFill>
              <a:effectLst/>
              <a:latin typeface="Cera Pro" panose="00000500000000000000" pitchFamily="50" charset="0"/>
              <a:cs typeface="Arial" panose="020B0604020202020204" pitchFamily="34" charset="0"/>
            </a:endParaRPr>
          </a:p>
        </p:txBody>
      </p:sp>
      <p:sp>
        <p:nvSpPr>
          <p:cNvPr id="12" name="Flowchart: Process 8">
            <a:extLst>
              <a:ext uri="{FF2B5EF4-FFF2-40B4-BE49-F238E27FC236}">
                <a16:creationId xmlns:a16="http://schemas.microsoft.com/office/drawing/2014/main" xmlns="" id="{56D69DC1-6D37-4E5F-89B2-C792119E1C4A}"/>
              </a:ext>
            </a:extLst>
          </p:cNvPr>
          <p:cNvSpPr>
            <a:spLocks/>
          </p:cNvSpPr>
          <p:nvPr/>
        </p:nvSpPr>
        <p:spPr bwMode="auto">
          <a:xfrm>
            <a:off x="1508645" y="2556280"/>
            <a:ext cx="3055793" cy="2767499"/>
          </a:xfrm>
          <a:prstGeom prst="flowChartProcess">
            <a:avLst/>
          </a:prstGeom>
          <a:solidFill>
            <a:srgbClr val="A4BDE4"/>
          </a:solidFill>
          <a:ln w="19050">
            <a:solidFill>
              <a:srgbClr val="A4BDE4"/>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ts val="300"/>
              </a:spcBef>
              <a:spcAft>
                <a:spcPts val="300"/>
              </a:spcAft>
              <a:buClrTx/>
              <a:buSzTx/>
              <a:buFontTx/>
              <a:buNone/>
              <a:tabLst/>
            </a:pPr>
            <a:r>
              <a:rPr kumimoji="0" lang="en-AU" altLang="en-US" sz="1400" b="1" i="0" u="none" strike="noStrike" cap="none" normalizeH="0" baseline="0" dirty="0">
                <a:ln>
                  <a:noFill/>
                </a:ln>
                <a:solidFill>
                  <a:srgbClr val="303246"/>
                </a:solidFill>
                <a:effectLst/>
                <a:latin typeface="Cera Pro" panose="00000500000000000000" pitchFamily="50" charset="0"/>
                <a:ea typeface="Calibri" panose="020F0502020204030204" pitchFamily="34" charset="0"/>
                <a:cs typeface="Arial" panose="020B0604020202020204" pitchFamily="34" charset="0"/>
              </a:rPr>
              <a:t>A. Brief or Early Intervention</a:t>
            </a:r>
            <a:endParaRPr kumimoji="0" lang="en-AU" altLang="en-US" sz="800" b="1" i="0" u="none" strike="noStrike" cap="none" normalizeH="0" baseline="0" dirty="0">
              <a:ln>
                <a:noFill/>
              </a:ln>
              <a:solidFill>
                <a:schemeClr val="tx1"/>
              </a:solidFill>
              <a:effectLst/>
              <a:latin typeface="Cera Pro" panose="00000500000000000000" pitchFamily="50" charset="0"/>
              <a:cs typeface="Arial" panose="020B0604020202020204" pitchFamily="34" charset="0"/>
            </a:endParaRPr>
          </a:p>
          <a:p>
            <a:pPr marL="0" marR="0" lvl="0" indent="0" algn="ctr" defTabSz="914400" rtl="0" eaLnBrk="0" fontAlgn="base" latinLnBrk="0" hangingPunct="0">
              <a:lnSpc>
                <a:spcPct val="100000"/>
              </a:lnSpc>
              <a:spcBef>
                <a:spcPts val="300"/>
              </a:spcBef>
              <a:spcAft>
                <a:spcPts val="300"/>
              </a:spcAft>
              <a:buClrTx/>
              <a:buSzTx/>
              <a:buFontTx/>
              <a:buNone/>
              <a:tabLst/>
            </a:pPr>
            <a:r>
              <a:rPr kumimoji="0" lang="en-AU" altLang="en-US" sz="1400" b="0" i="0" u="none" strike="noStrike" cap="none" normalizeH="0" baseline="0" dirty="0">
                <a:ln>
                  <a:noFill/>
                </a:ln>
                <a:solidFill>
                  <a:srgbClr val="303246"/>
                </a:solidFill>
                <a:effectLst/>
                <a:latin typeface="Cera Pro" panose="00000500000000000000" pitchFamily="50" charset="0"/>
                <a:ea typeface="Calibri" panose="020F0502020204030204" pitchFamily="34" charset="0"/>
                <a:cs typeface="Arial" panose="020B0604020202020204" pitchFamily="34" charset="0"/>
              </a:rPr>
              <a:t>Coordinated &amp; Integrated</a:t>
            </a:r>
            <a:endParaRPr kumimoji="0" lang="en-AU" altLang="en-US" sz="800" b="0" i="0" u="none" strike="noStrike" cap="none" normalizeH="0" baseline="0" dirty="0">
              <a:ln>
                <a:noFill/>
              </a:ln>
              <a:solidFill>
                <a:schemeClr val="tx1"/>
              </a:solidFill>
              <a:effectLst/>
              <a:latin typeface="Cera Pro" panose="00000500000000000000" pitchFamily="50" charset="0"/>
              <a:cs typeface="Arial" panose="020B0604020202020204" pitchFamily="34" charset="0"/>
            </a:endParaRPr>
          </a:p>
          <a:p>
            <a:pPr marL="0" marR="0" lvl="0" indent="0" algn="ctr" defTabSz="914400" rtl="0" eaLnBrk="0" fontAlgn="base" latinLnBrk="0" hangingPunct="0">
              <a:lnSpc>
                <a:spcPct val="100000"/>
              </a:lnSpc>
              <a:spcBef>
                <a:spcPts val="300"/>
              </a:spcBef>
              <a:spcAft>
                <a:spcPts val="300"/>
              </a:spcAft>
              <a:buClrTx/>
              <a:buSzTx/>
              <a:buFontTx/>
              <a:buNone/>
              <a:tabLst/>
            </a:pPr>
            <a:r>
              <a:rPr kumimoji="0" lang="en-AU" altLang="en-US" sz="1200" b="0" i="0" u="none" strike="noStrike" cap="none" normalizeH="0" baseline="0" dirty="0">
                <a:ln>
                  <a:noFill/>
                </a:ln>
                <a:solidFill>
                  <a:srgbClr val="303246"/>
                </a:solidFill>
                <a:effectLst/>
                <a:latin typeface="Cera Pro" panose="00000500000000000000" pitchFamily="50" charset="0"/>
                <a:ea typeface="Calibri" panose="020F0502020204030204" pitchFamily="34" charset="0"/>
                <a:cs typeface="Arial" panose="020B0604020202020204" pitchFamily="34" charset="0"/>
              </a:rPr>
              <a:t>Brief Family Consultation Therapy</a:t>
            </a:r>
            <a:endParaRPr kumimoji="0" lang="en-AU" altLang="en-US" sz="800" b="0" i="0" u="none" strike="noStrike" cap="none" normalizeH="0" baseline="0" dirty="0">
              <a:ln>
                <a:noFill/>
              </a:ln>
              <a:solidFill>
                <a:schemeClr val="tx1"/>
              </a:solidFill>
              <a:effectLst/>
              <a:latin typeface="Cera Pro" panose="00000500000000000000" pitchFamily="50" charset="0"/>
              <a:cs typeface="Arial" panose="020B0604020202020204" pitchFamily="34" charset="0"/>
            </a:endParaRPr>
          </a:p>
          <a:p>
            <a:pPr marL="0" marR="0" lvl="0" indent="0" algn="ctr" defTabSz="914400" rtl="0" eaLnBrk="0" fontAlgn="base" latinLnBrk="0" hangingPunct="0">
              <a:lnSpc>
                <a:spcPct val="100000"/>
              </a:lnSpc>
              <a:spcBef>
                <a:spcPts val="300"/>
              </a:spcBef>
              <a:spcAft>
                <a:spcPts val="300"/>
              </a:spcAft>
              <a:buClrTx/>
              <a:buSzTx/>
              <a:buFontTx/>
              <a:buNone/>
              <a:tabLst/>
            </a:pPr>
            <a:r>
              <a:rPr kumimoji="0" lang="en-AU" altLang="en-US" sz="1200" b="0" i="0" u="none" strike="noStrike" cap="none" normalizeH="0" baseline="0" dirty="0">
                <a:ln>
                  <a:noFill/>
                </a:ln>
                <a:solidFill>
                  <a:srgbClr val="303246"/>
                </a:solidFill>
                <a:effectLst/>
                <a:latin typeface="Cera Pro" panose="00000500000000000000" pitchFamily="50" charset="0"/>
                <a:ea typeface="Calibri" panose="020F0502020204030204" pitchFamily="34" charset="0"/>
                <a:cs typeface="Arial" panose="020B0604020202020204" pitchFamily="34" charset="0"/>
              </a:rPr>
              <a:t>and</a:t>
            </a:r>
            <a:endParaRPr kumimoji="0" lang="en-AU" altLang="en-US" sz="800" b="0" i="0" u="none" strike="noStrike" cap="none" normalizeH="0" baseline="0" dirty="0">
              <a:ln>
                <a:noFill/>
              </a:ln>
              <a:solidFill>
                <a:schemeClr val="tx1"/>
              </a:solidFill>
              <a:effectLst/>
              <a:latin typeface="Cera Pro" panose="00000500000000000000" pitchFamily="50" charset="0"/>
              <a:cs typeface="Arial" panose="020B0604020202020204" pitchFamily="34" charset="0"/>
            </a:endParaRPr>
          </a:p>
          <a:p>
            <a:pPr marL="0" marR="0" lvl="0" indent="0" algn="ctr" defTabSz="914400" rtl="0" eaLnBrk="0" fontAlgn="base" latinLnBrk="0" hangingPunct="0">
              <a:lnSpc>
                <a:spcPct val="100000"/>
              </a:lnSpc>
              <a:spcBef>
                <a:spcPts val="300"/>
              </a:spcBef>
              <a:spcAft>
                <a:spcPts val="300"/>
              </a:spcAft>
              <a:buClrTx/>
              <a:buSzTx/>
              <a:buFontTx/>
              <a:buNone/>
              <a:tabLst/>
            </a:pPr>
            <a:r>
              <a:rPr kumimoji="0" lang="en-AU" altLang="en-US" sz="1200" b="0" i="0" u="none" strike="noStrike" cap="none" normalizeH="0" baseline="0" dirty="0">
                <a:ln>
                  <a:noFill/>
                </a:ln>
                <a:solidFill>
                  <a:srgbClr val="303246"/>
                </a:solidFill>
                <a:effectLst/>
                <a:latin typeface="Cera Pro" panose="00000500000000000000" pitchFamily="50" charset="0"/>
                <a:ea typeface="Calibri" panose="020F0502020204030204" pitchFamily="34" charset="0"/>
                <a:cs typeface="Arial" panose="020B0604020202020204" pitchFamily="34" charset="0"/>
              </a:rPr>
              <a:t>Targeted Group work</a:t>
            </a:r>
            <a:endParaRPr kumimoji="0" lang="en-AU" altLang="en-US" sz="800" b="0" i="0" u="none" strike="noStrike" cap="none" normalizeH="0" baseline="0" dirty="0">
              <a:ln>
                <a:noFill/>
              </a:ln>
              <a:solidFill>
                <a:schemeClr val="tx1"/>
              </a:solidFill>
              <a:effectLst/>
              <a:latin typeface="Cera Pro" panose="00000500000000000000" pitchFamily="50" charset="0"/>
              <a:cs typeface="Arial" panose="020B0604020202020204" pitchFamily="34" charset="0"/>
            </a:endParaRPr>
          </a:p>
          <a:p>
            <a:pPr marL="0" marR="0" lvl="0" indent="0" algn="ctr" defTabSz="914400" rtl="0" eaLnBrk="0" fontAlgn="base" latinLnBrk="0" hangingPunct="0">
              <a:lnSpc>
                <a:spcPct val="100000"/>
              </a:lnSpc>
              <a:spcBef>
                <a:spcPts val="300"/>
              </a:spcBef>
              <a:spcAft>
                <a:spcPts val="300"/>
              </a:spcAft>
              <a:buClrTx/>
              <a:buSzTx/>
              <a:buFontTx/>
              <a:buNone/>
              <a:tabLst/>
            </a:pPr>
            <a:r>
              <a:rPr kumimoji="0" lang="en-AU" altLang="en-US" sz="1200" b="0" i="0" u="none" strike="noStrike" cap="none" normalizeH="0" baseline="0" dirty="0">
                <a:ln>
                  <a:noFill/>
                </a:ln>
                <a:solidFill>
                  <a:srgbClr val="303246"/>
                </a:solidFill>
                <a:effectLst/>
                <a:latin typeface="Cera Pro" panose="00000500000000000000" pitchFamily="50" charset="0"/>
                <a:ea typeface="Calibri" panose="020F0502020204030204" pitchFamily="34" charset="0"/>
                <a:cs typeface="Arial" panose="020B0604020202020204" pitchFamily="34" charset="0"/>
              </a:rPr>
              <a:t>(Circle of Security, Tuning into Kids)</a:t>
            </a:r>
            <a:endParaRPr kumimoji="0" lang="en-AU" altLang="en-US" sz="800" b="0" i="0" u="none" strike="noStrike" cap="none" normalizeH="0" baseline="0" dirty="0">
              <a:ln>
                <a:noFill/>
              </a:ln>
              <a:solidFill>
                <a:schemeClr val="tx1"/>
              </a:solidFill>
              <a:effectLst/>
              <a:latin typeface="Cera Pro" panose="00000500000000000000" pitchFamily="50" charset="0"/>
              <a:cs typeface="Arial" panose="020B0604020202020204" pitchFamily="34" charset="0"/>
            </a:endParaRPr>
          </a:p>
          <a:p>
            <a:pPr marL="0" marR="0" lvl="0" indent="0" algn="ctr" defTabSz="914400" rtl="0" eaLnBrk="0" fontAlgn="base" latinLnBrk="0" hangingPunct="0">
              <a:lnSpc>
                <a:spcPct val="100000"/>
              </a:lnSpc>
              <a:spcBef>
                <a:spcPts val="300"/>
              </a:spcBef>
              <a:spcAft>
                <a:spcPts val="300"/>
              </a:spcAft>
              <a:buClrTx/>
              <a:buSzTx/>
              <a:buFontTx/>
              <a:buNone/>
              <a:tabLst/>
            </a:pPr>
            <a:r>
              <a:rPr kumimoji="0" lang="en-AU" altLang="en-US" sz="1200" b="0" i="0" u="none" strike="noStrike" cap="none" normalizeH="0" baseline="0" dirty="0">
                <a:ln>
                  <a:noFill/>
                </a:ln>
                <a:solidFill>
                  <a:srgbClr val="303246"/>
                </a:solidFill>
                <a:effectLst/>
                <a:latin typeface="Cera Pro" panose="00000500000000000000" pitchFamily="50" charset="0"/>
                <a:ea typeface="Calibri" panose="020F0502020204030204" pitchFamily="34" charset="0"/>
                <a:cs typeface="Arial" panose="020B0604020202020204" pitchFamily="34" charset="0"/>
              </a:rPr>
              <a:t>Father's Programs</a:t>
            </a:r>
            <a:endParaRPr kumimoji="0" lang="en-AU" altLang="en-US" sz="800" b="0" i="0" u="none" strike="noStrike" cap="none" normalizeH="0" baseline="0" dirty="0">
              <a:ln>
                <a:noFill/>
              </a:ln>
              <a:solidFill>
                <a:schemeClr val="tx1"/>
              </a:solidFill>
              <a:effectLst/>
              <a:latin typeface="Cera Pro" panose="00000500000000000000" pitchFamily="50" charset="0"/>
              <a:cs typeface="Arial" panose="020B0604020202020204" pitchFamily="34" charset="0"/>
            </a:endParaRPr>
          </a:p>
          <a:p>
            <a:pPr marL="0" marR="0" lvl="0" indent="0" algn="ctr" defTabSz="914400" rtl="0" eaLnBrk="0" fontAlgn="base" latinLnBrk="0" hangingPunct="0">
              <a:lnSpc>
                <a:spcPct val="100000"/>
              </a:lnSpc>
              <a:spcBef>
                <a:spcPts val="300"/>
              </a:spcBef>
              <a:spcAft>
                <a:spcPts val="300"/>
              </a:spcAft>
              <a:buClrTx/>
              <a:buSzTx/>
              <a:buFontTx/>
              <a:buNone/>
              <a:tabLst/>
            </a:pPr>
            <a:r>
              <a:rPr kumimoji="0" lang="en-AU" altLang="en-US" sz="1200" b="0" i="0" u="none" strike="noStrike" cap="none" normalizeH="0" baseline="0" dirty="0">
                <a:ln>
                  <a:noFill/>
                </a:ln>
                <a:solidFill>
                  <a:srgbClr val="303246"/>
                </a:solidFill>
                <a:effectLst/>
                <a:latin typeface="Cera Pro" panose="00000500000000000000" pitchFamily="50" charset="0"/>
                <a:ea typeface="Calibri" panose="020F0502020204030204" pitchFamily="34" charset="0"/>
                <a:cs typeface="Arial" panose="020B0604020202020204" pitchFamily="34" charset="0"/>
              </a:rPr>
              <a:t>External referrals</a:t>
            </a:r>
            <a:endParaRPr kumimoji="0" lang="en-AU" altLang="en-US" sz="1800" b="0" i="0" u="none" strike="noStrike" cap="none" normalizeH="0" baseline="0" dirty="0">
              <a:ln>
                <a:noFill/>
              </a:ln>
              <a:solidFill>
                <a:schemeClr val="tx1"/>
              </a:solidFill>
              <a:effectLst/>
              <a:latin typeface="Cera Pro" panose="00000500000000000000" pitchFamily="50" charset="0"/>
              <a:cs typeface="Arial" panose="020B0604020202020204" pitchFamily="34" charset="0"/>
            </a:endParaRPr>
          </a:p>
        </p:txBody>
      </p:sp>
      <p:sp>
        <p:nvSpPr>
          <p:cNvPr id="13" name="Flowchart: Process 10">
            <a:extLst>
              <a:ext uri="{FF2B5EF4-FFF2-40B4-BE49-F238E27FC236}">
                <a16:creationId xmlns:a16="http://schemas.microsoft.com/office/drawing/2014/main" xmlns="" id="{32DCC1C5-AFE4-4902-8C0E-73FA96A15281}"/>
              </a:ext>
            </a:extLst>
          </p:cNvPr>
          <p:cNvSpPr>
            <a:spLocks/>
          </p:cNvSpPr>
          <p:nvPr/>
        </p:nvSpPr>
        <p:spPr bwMode="auto">
          <a:xfrm>
            <a:off x="3144373" y="1021509"/>
            <a:ext cx="5276849" cy="1250297"/>
          </a:xfrm>
          <a:prstGeom prst="flowChartProcess">
            <a:avLst/>
          </a:prstGeom>
          <a:solidFill>
            <a:srgbClr val="61487F"/>
          </a:solidFill>
          <a:ln w="19050">
            <a:solidFill>
              <a:srgbClr val="61487F"/>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ts val="300"/>
              </a:spcBef>
              <a:spcAft>
                <a:spcPts val="300"/>
              </a:spcAft>
              <a:buClrTx/>
              <a:buSzTx/>
              <a:buFontTx/>
              <a:buNone/>
              <a:tabLst/>
            </a:pPr>
            <a:r>
              <a:rPr kumimoji="0" lang="en-AU" altLang="en-US" sz="1400" b="1" i="0" u="none" strike="noStrike" cap="none" normalizeH="0" baseline="0" dirty="0">
                <a:ln>
                  <a:noFill/>
                </a:ln>
                <a:solidFill>
                  <a:schemeClr val="bg1"/>
                </a:solidFill>
                <a:effectLst/>
                <a:latin typeface="Cera Pro" panose="00000500000000000000" pitchFamily="50" charset="0"/>
                <a:ea typeface="Calibri" panose="020F0502020204030204" pitchFamily="34" charset="0"/>
                <a:cs typeface="Arial" panose="020B0604020202020204" pitchFamily="34" charset="0"/>
              </a:rPr>
              <a:t>Centralised Intake Service</a:t>
            </a:r>
            <a:endParaRPr kumimoji="0" lang="en-AU" altLang="en-US" sz="1400" b="1" i="0" u="none" strike="noStrike" cap="none" normalizeH="0" baseline="0" dirty="0">
              <a:ln>
                <a:noFill/>
              </a:ln>
              <a:solidFill>
                <a:schemeClr val="bg1"/>
              </a:solidFill>
              <a:effectLst/>
              <a:latin typeface="Cera Pro" panose="00000500000000000000" pitchFamily="50" charset="0"/>
              <a:cs typeface="Arial" panose="020B0604020202020204" pitchFamily="34" charset="0"/>
            </a:endParaRPr>
          </a:p>
          <a:p>
            <a:pPr marL="0" marR="0" lvl="0" indent="0" algn="ctr" defTabSz="914400" rtl="0" eaLnBrk="0" fontAlgn="base" latinLnBrk="0" hangingPunct="0">
              <a:lnSpc>
                <a:spcPct val="100000"/>
              </a:lnSpc>
              <a:spcBef>
                <a:spcPts val="300"/>
              </a:spcBef>
              <a:spcAft>
                <a:spcPts val="300"/>
              </a:spcAft>
              <a:buClrTx/>
              <a:buSzTx/>
              <a:buFontTx/>
              <a:buNone/>
              <a:tabLst/>
            </a:pPr>
            <a:r>
              <a:rPr kumimoji="0" lang="en-AU" altLang="en-US" sz="1200" b="0" i="0" u="none" strike="noStrike" cap="none" normalizeH="0" baseline="0" dirty="0">
                <a:ln>
                  <a:noFill/>
                </a:ln>
                <a:solidFill>
                  <a:schemeClr val="bg1"/>
                </a:solidFill>
                <a:effectLst/>
                <a:latin typeface="Cera Pro" panose="00000500000000000000" pitchFamily="50" charset="0"/>
                <a:ea typeface="Calibri" panose="020F0502020204030204" pitchFamily="34" charset="0"/>
                <a:cs typeface="Arial" panose="020B0604020202020204" pitchFamily="34" charset="0"/>
              </a:rPr>
              <a:t> Determines level of support required: brief, early or tertiary response</a:t>
            </a:r>
            <a:endParaRPr kumimoji="0" lang="en-AU" altLang="en-US" sz="1200" b="0" i="0" u="none" strike="noStrike" cap="none" normalizeH="0" baseline="0" dirty="0">
              <a:ln>
                <a:noFill/>
              </a:ln>
              <a:solidFill>
                <a:schemeClr val="bg1"/>
              </a:solidFill>
              <a:effectLst/>
              <a:latin typeface="Cera Pro" panose="00000500000000000000" pitchFamily="50" charset="0"/>
              <a:cs typeface="Arial" panose="020B0604020202020204" pitchFamily="34" charset="0"/>
            </a:endParaRPr>
          </a:p>
          <a:p>
            <a:pPr marL="0" marR="0" lvl="0" indent="0" algn="ctr" defTabSz="914400" rtl="0" eaLnBrk="0" fontAlgn="base" latinLnBrk="0" hangingPunct="0">
              <a:lnSpc>
                <a:spcPct val="100000"/>
              </a:lnSpc>
              <a:spcBef>
                <a:spcPts val="300"/>
              </a:spcBef>
              <a:spcAft>
                <a:spcPts val="300"/>
              </a:spcAft>
              <a:buClrTx/>
              <a:buSzTx/>
              <a:buFontTx/>
              <a:buNone/>
              <a:tabLst/>
            </a:pPr>
            <a:r>
              <a:rPr kumimoji="0" lang="en-AU" altLang="en-US" sz="1200" b="1" i="0" u="none" strike="noStrike" cap="none" normalizeH="0" baseline="0" dirty="0">
                <a:ln>
                  <a:noFill/>
                </a:ln>
                <a:solidFill>
                  <a:schemeClr val="bg1"/>
                </a:solidFill>
                <a:effectLst/>
                <a:latin typeface="Cera Pro" panose="00000500000000000000" pitchFamily="50" charset="0"/>
                <a:ea typeface="Calibri" panose="020F0502020204030204" pitchFamily="34" charset="0"/>
                <a:cs typeface="Arial" panose="020B0604020202020204" pitchFamily="34" charset="0"/>
              </a:rPr>
              <a:t>Intake &amp; Assessment</a:t>
            </a:r>
            <a:endParaRPr kumimoji="0" lang="en-AU" altLang="en-US" sz="800" b="1" i="0" u="none" strike="noStrike" cap="none" normalizeH="0" baseline="0" dirty="0">
              <a:ln>
                <a:noFill/>
              </a:ln>
              <a:solidFill>
                <a:schemeClr val="bg1"/>
              </a:solidFill>
              <a:effectLst/>
              <a:latin typeface="Cera Pro" panose="00000500000000000000" pitchFamily="50" charset="0"/>
              <a:cs typeface="Arial" panose="020B0604020202020204" pitchFamily="34" charset="0"/>
            </a:endParaRPr>
          </a:p>
          <a:p>
            <a:pPr marL="0" marR="0" lvl="0" indent="0" algn="ctr" defTabSz="914400" rtl="0" eaLnBrk="0" fontAlgn="base" latinLnBrk="0" hangingPunct="0">
              <a:lnSpc>
                <a:spcPct val="100000"/>
              </a:lnSpc>
              <a:spcBef>
                <a:spcPts val="300"/>
              </a:spcBef>
              <a:spcAft>
                <a:spcPts val="300"/>
              </a:spcAft>
              <a:buClrTx/>
              <a:buSzTx/>
              <a:buFontTx/>
              <a:buNone/>
              <a:tabLst/>
            </a:pPr>
            <a:r>
              <a:rPr kumimoji="0" lang="en-AU" altLang="en-US" sz="1200" b="1" i="0" u="none" strike="noStrike" cap="none" normalizeH="0" baseline="0" dirty="0">
                <a:ln>
                  <a:noFill/>
                </a:ln>
                <a:solidFill>
                  <a:schemeClr val="bg1"/>
                </a:solidFill>
                <a:effectLst/>
                <a:latin typeface="Cera Pro" panose="00000500000000000000" pitchFamily="50" charset="0"/>
                <a:ea typeface="Calibri" panose="020F0502020204030204" pitchFamily="34" charset="0"/>
                <a:cs typeface="Arial" panose="020B0604020202020204" pitchFamily="34" charset="0"/>
              </a:rPr>
              <a:t>Recommended Care Planning</a:t>
            </a:r>
            <a:endParaRPr kumimoji="0" lang="en-AU" altLang="en-US" sz="1800" b="1" i="0" u="none" strike="noStrike" cap="none" normalizeH="0" baseline="0" dirty="0">
              <a:ln>
                <a:noFill/>
              </a:ln>
              <a:solidFill>
                <a:schemeClr val="bg1"/>
              </a:solidFill>
              <a:effectLst/>
              <a:latin typeface="Cera Pro" panose="00000500000000000000" pitchFamily="50" charset="0"/>
              <a:cs typeface="Arial" panose="020B0604020202020204" pitchFamily="34" charset="0"/>
            </a:endParaRPr>
          </a:p>
        </p:txBody>
      </p:sp>
      <p:sp>
        <p:nvSpPr>
          <p:cNvPr id="15" name="Flowchart: Process 18">
            <a:extLst>
              <a:ext uri="{FF2B5EF4-FFF2-40B4-BE49-F238E27FC236}">
                <a16:creationId xmlns:a16="http://schemas.microsoft.com/office/drawing/2014/main" xmlns="" id="{C0D57F45-FD57-45F6-A862-629FEBBD1617}"/>
              </a:ext>
            </a:extLst>
          </p:cNvPr>
          <p:cNvSpPr>
            <a:spLocks/>
          </p:cNvSpPr>
          <p:nvPr/>
        </p:nvSpPr>
        <p:spPr bwMode="auto">
          <a:xfrm>
            <a:off x="7057503" y="2540452"/>
            <a:ext cx="3625852" cy="2767499"/>
          </a:xfrm>
          <a:prstGeom prst="flowChartProcess">
            <a:avLst/>
          </a:prstGeom>
          <a:solidFill>
            <a:srgbClr val="A4BDE4"/>
          </a:solidFill>
          <a:ln w="19050">
            <a:solidFill>
              <a:srgbClr val="A4BDE4"/>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ts val="300"/>
              </a:spcBef>
              <a:spcAft>
                <a:spcPts val="300"/>
              </a:spcAft>
              <a:buClrTx/>
              <a:buSzTx/>
              <a:buFontTx/>
              <a:buNone/>
              <a:tabLst/>
            </a:pPr>
            <a:r>
              <a:rPr kumimoji="0" lang="en-AU" altLang="en-US" sz="1400" b="1" i="0" u="none" strike="noStrike" cap="none" normalizeH="0" baseline="0" dirty="0">
                <a:ln>
                  <a:noFill/>
                </a:ln>
                <a:solidFill>
                  <a:srgbClr val="303246"/>
                </a:solidFill>
                <a:effectLst/>
                <a:latin typeface="Cera Pro" panose="00000500000000000000" pitchFamily="50" charset="0"/>
                <a:ea typeface="Calibri" panose="020F0502020204030204" pitchFamily="34" charset="0"/>
                <a:cs typeface="Arial" panose="020B0604020202020204" pitchFamily="34" charset="0"/>
              </a:rPr>
              <a:t>B. Tertiary Intervention</a:t>
            </a:r>
            <a:endParaRPr kumimoji="0" lang="en-AU" altLang="en-US" sz="800" b="1" i="0" u="none" strike="noStrike" cap="none" normalizeH="0" baseline="0" dirty="0">
              <a:ln>
                <a:noFill/>
              </a:ln>
              <a:solidFill>
                <a:schemeClr val="tx1"/>
              </a:solidFill>
              <a:effectLst/>
              <a:latin typeface="Cera Pro" panose="00000500000000000000" pitchFamily="50" charset="0"/>
              <a:cs typeface="Arial" panose="020B0604020202020204" pitchFamily="34" charset="0"/>
            </a:endParaRPr>
          </a:p>
          <a:p>
            <a:pPr marL="0" marR="0" lvl="0" indent="0" algn="ctr" defTabSz="914400" rtl="0" eaLnBrk="0" fontAlgn="base" latinLnBrk="0" hangingPunct="0">
              <a:lnSpc>
                <a:spcPct val="100000"/>
              </a:lnSpc>
              <a:spcBef>
                <a:spcPts val="300"/>
              </a:spcBef>
              <a:spcAft>
                <a:spcPts val="300"/>
              </a:spcAft>
              <a:buClrTx/>
              <a:buSzTx/>
              <a:buFontTx/>
              <a:buNone/>
              <a:tabLst/>
            </a:pPr>
            <a:r>
              <a:rPr kumimoji="0" lang="en-AU" altLang="en-US" sz="1400" b="0" i="0" u="none" strike="noStrike" cap="none" normalizeH="0" baseline="0" dirty="0">
                <a:ln>
                  <a:noFill/>
                </a:ln>
                <a:solidFill>
                  <a:srgbClr val="303246"/>
                </a:solidFill>
                <a:effectLst/>
                <a:latin typeface="Cera Pro" panose="00000500000000000000" pitchFamily="50" charset="0"/>
                <a:ea typeface="Calibri" panose="020F0502020204030204" pitchFamily="34" charset="0"/>
                <a:cs typeface="Arial" panose="020B0604020202020204" pitchFamily="34" charset="0"/>
              </a:rPr>
              <a:t>Coordinated &amp; Integrated </a:t>
            </a:r>
            <a:endParaRPr kumimoji="0" lang="en-AU" altLang="en-US" sz="800" b="0" i="0" u="none" strike="noStrike" cap="none" normalizeH="0" baseline="0" dirty="0">
              <a:ln>
                <a:noFill/>
              </a:ln>
              <a:solidFill>
                <a:schemeClr val="tx1"/>
              </a:solidFill>
              <a:effectLst/>
              <a:latin typeface="Cera Pro" panose="00000500000000000000" pitchFamily="50" charset="0"/>
              <a:cs typeface="Arial" panose="020B0604020202020204" pitchFamily="34" charset="0"/>
            </a:endParaRPr>
          </a:p>
          <a:p>
            <a:pPr marL="0" marR="0" lvl="0" indent="0" algn="ctr" defTabSz="914400" rtl="0" eaLnBrk="0" fontAlgn="base" latinLnBrk="0" hangingPunct="0">
              <a:lnSpc>
                <a:spcPct val="100000"/>
              </a:lnSpc>
              <a:spcBef>
                <a:spcPts val="300"/>
              </a:spcBef>
              <a:spcAft>
                <a:spcPts val="300"/>
              </a:spcAft>
              <a:buClrTx/>
              <a:buSzTx/>
              <a:buFontTx/>
              <a:buNone/>
              <a:tabLst/>
            </a:pPr>
            <a:r>
              <a:rPr kumimoji="0" lang="en-AU" altLang="en-US" sz="1200" b="0" i="0" u="none" strike="noStrike" cap="none" normalizeH="0" baseline="0" dirty="0">
                <a:ln>
                  <a:noFill/>
                </a:ln>
                <a:solidFill>
                  <a:srgbClr val="303246"/>
                </a:solidFill>
                <a:effectLst/>
                <a:latin typeface="Cera Pro" panose="00000500000000000000" pitchFamily="50" charset="0"/>
                <a:ea typeface="Calibri" panose="020F0502020204030204" pitchFamily="34" charset="0"/>
                <a:cs typeface="Arial" panose="020B0604020202020204" pitchFamily="34" charset="0"/>
              </a:rPr>
              <a:t>Brief Family Consultation</a:t>
            </a:r>
            <a:endParaRPr kumimoji="0" lang="en-AU" altLang="en-US" sz="800" b="0" i="0" u="none" strike="noStrike" cap="none" normalizeH="0" baseline="0" dirty="0">
              <a:ln>
                <a:noFill/>
              </a:ln>
              <a:solidFill>
                <a:schemeClr val="tx1"/>
              </a:solidFill>
              <a:effectLst/>
              <a:latin typeface="Cera Pro" panose="00000500000000000000" pitchFamily="50" charset="0"/>
              <a:cs typeface="Arial" panose="020B0604020202020204" pitchFamily="34" charset="0"/>
            </a:endParaRPr>
          </a:p>
          <a:p>
            <a:pPr marL="0" marR="0" lvl="0" indent="0" algn="ctr" defTabSz="914400" rtl="0" eaLnBrk="0" fontAlgn="base" latinLnBrk="0" hangingPunct="0">
              <a:lnSpc>
                <a:spcPct val="100000"/>
              </a:lnSpc>
              <a:spcBef>
                <a:spcPts val="300"/>
              </a:spcBef>
              <a:spcAft>
                <a:spcPts val="300"/>
              </a:spcAft>
              <a:buClrTx/>
              <a:buSzTx/>
              <a:buFontTx/>
              <a:buNone/>
              <a:tabLst/>
            </a:pPr>
            <a:r>
              <a:rPr kumimoji="0" lang="en-AU" altLang="en-US" sz="1200" b="0" i="0" u="none" strike="noStrike" cap="none" normalizeH="0" baseline="0" dirty="0">
                <a:ln>
                  <a:noFill/>
                </a:ln>
                <a:solidFill>
                  <a:srgbClr val="303246"/>
                </a:solidFill>
                <a:effectLst/>
                <a:latin typeface="Cera Pro" panose="00000500000000000000" pitchFamily="50" charset="0"/>
                <a:ea typeface="Calibri" panose="020F0502020204030204" pitchFamily="34" charset="0"/>
                <a:cs typeface="Arial" panose="020B0604020202020204" pitchFamily="34" charset="0"/>
              </a:rPr>
              <a:t>and </a:t>
            </a:r>
            <a:endParaRPr kumimoji="0" lang="en-AU" altLang="en-US" sz="800" b="0" i="0" u="none" strike="noStrike" cap="none" normalizeH="0" baseline="0" dirty="0">
              <a:ln>
                <a:noFill/>
              </a:ln>
              <a:solidFill>
                <a:schemeClr val="tx1"/>
              </a:solidFill>
              <a:effectLst/>
              <a:latin typeface="Cera Pro" panose="00000500000000000000" pitchFamily="50" charset="0"/>
              <a:cs typeface="Arial" panose="020B0604020202020204" pitchFamily="34" charset="0"/>
            </a:endParaRPr>
          </a:p>
          <a:p>
            <a:pPr marL="0" marR="0" lvl="0" indent="0" algn="ctr" defTabSz="914400" rtl="0" eaLnBrk="0" fontAlgn="base" latinLnBrk="0" hangingPunct="0">
              <a:lnSpc>
                <a:spcPct val="100000"/>
              </a:lnSpc>
              <a:spcBef>
                <a:spcPts val="300"/>
              </a:spcBef>
              <a:spcAft>
                <a:spcPts val="300"/>
              </a:spcAft>
              <a:buClrTx/>
              <a:buSzTx/>
              <a:buFontTx/>
              <a:buNone/>
              <a:tabLst/>
            </a:pPr>
            <a:r>
              <a:rPr kumimoji="0" lang="en-AU" altLang="en-US" sz="1200" b="0" i="0" u="none" strike="noStrike" cap="none" normalizeH="0" baseline="0" dirty="0">
                <a:ln>
                  <a:noFill/>
                </a:ln>
                <a:solidFill>
                  <a:srgbClr val="303246"/>
                </a:solidFill>
                <a:effectLst/>
                <a:latin typeface="Cera Pro" panose="00000500000000000000" pitchFamily="50" charset="0"/>
                <a:ea typeface="Calibri" panose="020F0502020204030204" pitchFamily="34" charset="0"/>
                <a:cs typeface="Arial" panose="020B0604020202020204" pitchFamily="34" charset="0"/>
              </a:rPr>
              <a:t>Integrated Family Services</a:t>
            </a:r>
            <a:endParaRPr kumimoji="0" lang="en-AU" altLang="en-US" sz="800" b="0" i="0" u="none" strike="noStrike" cap="none" normalizeH="0" baseline="0" dirty="0">
              <a:ln>
                <a:noFill/>
              </a:ln>
              <a:solidFill>
                <a:schemeClr val="tx1"/>
              </a:solidFill>
              <a:effectLst/>
              <a:latin typeface="Cera Pro" panose="00000500000000000000" pitchFamily="50" charset="0"/>
              <a:cs typeface="Arial" panose="020B0604020202020204" pitchFamily="34" charset="0"/>
            </a:endParaRPr>
          </a:p>
          <a:p>
            <a:pPr marL="0" marR="0" lvl="0" indent="0" algn="ctr" defTabSz="914400" rtl="0" eaLnBrk="0" fontAlgn="base" latinLnBrk="0" hangingPunct="0">
              <a:lnSpc>
                <a:spcPct val="100000"/>
              </a:lnSpc>
              <a:spcBef>
                <a:spcPts val="300"/>
              </a:spcBef>
              <a:spcAft>
                <a:spcPts val="300"/>
              </a:spcAft>
              <a:buClrTx/>
              <a:buSzTx/>
              <a:buFontTx/>
              <a:buNone/>
              <a:tabLst/>
            </a:pPr>
            <a:r>
              <a:rPr kumimoji="0" lang="en-AU" altLang="en-US" sz="1200" b="0" i="0" u="none" strike="noStrike" cap="none" normalizeH="0" baseline="0" dirty="0">
                <a:ln>
                  <a:noFill/>
                </a:ln>
                <a:solidFill>
                  <a:srgbClr val="303246"/>
                </a:solidFill>
                <a:effectLst/>
                <a:latin typeface="Cera Pro" panose="00000500000000000000" pitchFamily="50" charset="0"/>
                <a:ea typeface="Calibri" panose="020F0502020204030204" pitchFamily="34" charset="0"/>
                <a:cs typeface="Arial" panose="020B0604020202020204" pitchFamily="34" charset="0"/>
              </a:rPr>
              <a:t>Sexual Abuse Counselling &amp; Prevention Programs</a:t>
            </a:r>
            <a:endParaRPr kumimoji="0" lang="en-AU" altLang="en-US" sz="800" b="0" i="0" u="none" strike="noStrike" cap="none" normalizeH="0" baseline="0" dirty="0">
              <a:ln>
                <a:noFill/>
              </a:ln>
              <a:solidFill>
                <a:schemeClr val="tx1"/>
              </a:solidFill>
              <a:effectLst/>
              <a:latin typeface="Cera Pro" panose="00000500000000000000" pitchFamily="50" charset="0"/>
              <a:cs typeface="Arial" panose="020B0604020202020204" pitchFamily="34" charset="0"/>
            </a:endParaRPr>
          </a:p>
          <a:p>
            <a:pPr marL="0" marR="0" lvl="0" indent="0" algn="ctr" defTabSz="914400" rtl="0" eaLnBrk="0" fontAlgn="base" latinLnBrk="0" hangingPunct="0">
              <a:lnSpc>
                <a:spcPct val="100000"/>
              </a:lnSpc>
              <a:spcBef>
                <a:spcPts val="300"/>
              </a:spcBef>
              <a:spcAft>
                <a:spcPts val="300"/>
              </a:spcAft>
              <a:buClrTx/>
              <a:buSzTx/>
              <a:buFontTx/>
              <a:buNone/>
              <a:tabLst/>
            </a:pPr>
            <a:r>
              <a:rPr kumimoji="0" lang="en-AU" altLang="en-US" sz="1200" b="0" i="0" u="none" strike="noStrike" cap="none" normalizeH="0" baseline="0" dirty="0">
                <a:ln>
                  <a:noFill/>
                </a:ln>
                <a:solidFill>
                  <a:srgbClr val="303246"/>
                </a:solidFill>
                <a:effectLst/>
                <a:latin typeface="Cera Pro" panose="00000500000000000000" pitchFamily="50" charset="0"/>
                <a:ea typeface="Calibri" panose="020F0502020204030204" pitchFamily="34" charset="0"/>
                <a:cs typeface="Arial" panose="020B0604020202020204" pitchFamily="34" charset="0"/>
              </a:rPr>
              <a:t>Therapeutic Group work</a:t>
            </a:r>
            <a:endParaRPr kumimoji="0" lang="en-AU" altLang="en-US" sz="800" b="0" i="0" u="none" strike="noStrike" cap="none" normalizeH="0" baseline="0" dirty="0">
              <a:ln>
                <a:noFill/>
              </a:ln>
              <a:solidFill>
                <a:schemeClr val="tx1"/>
              </a:solidFill>
              <a:effectLst/>
              <a:latin typeface="Cera Pro" panose="00000500000000000000" pitchFamily="50" charset="0"/>
              <a:cs typeface="Arial" panose="020B0604020202020204" pitchFamily="34" charset="0"/>
            </a:endParaRPr>
          </a:p>
          <a:p>
            <a:pPr marL="0" marR="0" lvl="0" indent="0" algn="ctr" defTabSz="914400" rtl="0" eaLnBrk="0" fontAlgn="base" latinLnBrk="0" hangingPunct="0">
              <a:lnSpc>
                <a:spcPct val="100000"/>
              </a:lnSpc>
              <a:spcBef>
                <a:spcPts val="300"/>
              </a:spcBef>
              <a:spcAft>
                <a:spcPts val="300"/>
              </a:spcAft>
              <a:buClrTx/>
              <a:buSzTx/>
              <a:buFontTx/>
              <a:buNone/>
              <a:tabLst/>
            </a:pPr>
            <a:r>
              <a:rPr kumimoji="0" lang="en-AU" altLang="en-US" sz="1200" b="0" i="0" u="none" strike="noStrike" cap="none" normalizeH="0" baseline="0" dirty="0">
                <a:ln>
                  <a:noFill/>
                </a:ln>
                <a:solidFill>
                  <a:srgbClr val="303246"/>
                </a:solidFill>
                <a:effectLst/>
                <a:latin typeface="Cera Pro" panose="00000500000000000000" pitchFamily="50" charset="0"/>
                <a:ea typeface="Calibri" panose="020F0502020204030204" pitchFamily="34" charset="0"/>
                <a:cs typeface="Arial" panose="020B0604020202020204" pitchFamily="34" charset="0"/>
              </a:rPr>
              <a:t>(</a:t>
            </a:r>
            <a:r>
              <a:rPr kumimoji="0" lang="en-AU" altLang="en-US" sz="1200" b="0" i="0" u="none" strike="noStrike" cap="none" normalizeH="0" baseline="0" dirty="0" err="1">
                <a:ln>
                  <a:noFill/>
                </a:ln>
                <a:solidFill>
                  <a:srgbClr val="303246"/>
                </a:solidFill>
                <a:effectLst/>
                <a:latin typeface="Cera Pro" panose="00000500000000000000" pitchFamily="50" charset="0"/>
                <a:ea typeface="Calibri" panose="020F0502020204030204" pitchFamily="34" charset="0"/>
                <a:cs typeface="Arial" panose="020B0604020202020204" pitchFamily="34" charset="0"/>
              </a:rPr>
              <a:t>CMiM</a:t>
            </a:r>
            <a:r>
              <a:rPr kumimoji="0" lang="en-AU" altLang="en-US" sz="1200" b="0" i="0" u="none" strike="noStrike" cap="none" normalizeH="0" baseline="0" dirty="0">
                <a:ln>
                  <a:noFill/>
                </a:ln>
                <a:solidFill>
                  <a:srgbClr val="303246"/>
                </a:solidFill>
                <a:effectLst/>
                <a:latin typeface="Cera Pro" panose="00000500000000000000" pitchFamily="50" charset="0"/>
                <a:ea typeface="Calibri" panose="020F0502020204030204" pitchFamily="34" charset="0"/>
                <a:cs typeface="Arial" panose="020B0604020202020204" pitchFamily="34" charset="0"/>
              </a:rPr>
              <a:t>, Caring Dads)</a:t>
            </a:r>
            <a:endParaRPr kumimoji="0" lang="en-AU" altLang="en-US" sz="800" b="0" i="0" u="none" strike="noStrike" cap="none" normalizeH="0" baseline="0" dirty="0">
              <a:ln>
                <a:noFill/>
              </a:ln>
              <a:solidFill>
                <a:schemeClr val="tx1"/>
              </a:solidFill>
              <a:effectLst/>
              <a:latin typeface="Cera Pro" panose="00000500000000000000" pitchFamily="50" charset="0"/>
              <a:cs typeface="Arial" panose="020B0604020202020204" pitchFamily="34" charset="0"/>
            </a:endParaRPr>
          </a:p>
          <a:p>
            <a:pPr marL="0" marR="0" lvl="0" indent="0" algn="ctr" defTabSz="914400" rtl="0" eaLnBrk="0" fontAlgn="base" latinLnBrk="0" hangingPunct="0">
              <a:lnSpc>
                <a:spcPct val="100000"/>
              </a:lnSpc>
              <a:spcBef>
                <a:spcPts val="300"/>
              </a:spcBef>
              <a:spcAft>
                <a:spcPts val="300"/>
              </a:spcAft>
              <a:buClrTx/>
              <a:buSzTx/>
              <a:buFontTx/>
              <a:buNone/>
              <a:tabLst/>
            </a:pPr>
            <a:r>
              <a:rPr kumimoji="0" lang="en-AU" altLang="en-US" sz="1200" b="0" i="0" u="none" strike="noStrike" cap="none" normalizeH="0" baseline="0" dirty="0">
                <a:ln>
                  <a:noFill/>
                </a:ln>
                <a:solidFill>
                  <a:srgbClr val="303246"/>
                </a:solidFill>
                <a:effectLst/>
                <a:latin typeface="Cera Pro" panose="00000500000000000000" pitchFamily="50" charset="0"/>
                <a:ea typeface="Calibri" panose="020F0502020204030204" pitchFamily="34" charset="0"/>
                <a:cs typeface="Arial" panose="020B0604020202020204" pitchFamily="34" charset="0"/>
              </a:rPr>
              <a:t> Mentoring Mums</a:t>
            </a:r>
            <a:endParaRPr kumimoji="0" lang="en-AU" altLang="en-US" sz="800" b="0" i="0" u="none" strike="noStrike" cap="none" normalizeH="0" baseline="0" dirty="0">
              <a:ln>
                <a:noFill/>
              </a:ln>
              <a:solidFill>
                <a:schemeClr val="tx1"/>
              </a:solidFill>
              <a:effectLst/>
              <a:latin typeface="Cera Pro" panose="00000500000000000000" pitchFamily="50" charset="0"/>
              <a:cs typeface="Arial" panose="020B0604020202020204" pitchFamily="34" charset="0"/>
            </a:endParaRPr>
          </a:p>
          <a:p>
            <a:pPr marL="0" marR="0" lvl="0" indent="0" algn="ctr" defTabSz="914400" rtl="0" eaLnBrk="0" fontAlgn="base" latinLnBrk="0" hangingPunct="0">
              <a:lnSpc>
                <a:spcPct val="100000"/>
              </a:lnSpc>
              <a:spcBef>
                <a:spcPts val="300"/>
              </a:spcBef>
              <a:spcAft>
                <a:spcPts val="300"/>
              </a:spcAft>
              <a:buClrTx/>
              <a:buSzTx/>
              <a:buFontTx/>
              <a:buNone/>
              <a:tabLst/>
            </a:pPr>
            <a:r>
              <a:rPr kumimoji="0" lang="en-AU" altLang="en-US" sz="1200" b="0" i="0" u="none" strike="noStrike" cap="none" normalizeH="0" baseline="0" dirty="0">
                <a:ln>
                  <a:noFill/>
                </a:ln>
                <a:solidFill>
                  <a:srgbClr val="303246"/>
                </a:solidFill>
                <a:effectLst/>
                <a:latin typeface="Cera Pro" panose="00000500000000000000" pitchFamily="50" charset="0"/>
                <a:ea typeface="Calibri" panose="020F0502020204030204" pitchFamily="34" charset="0"/>
                <a:cs typeface="Arial" panose="020B0604020202020204" pitchFamily="34" charset="0"/>
              </a:rPr>
              <a:t>External referrals</a:t>
            </a:r>
            <a:endParaRPr kumimoji="0" lang="en-AU" altLang="en-US" sz="1800" b="0" i="0" u="none" strike="noStrike" cap="none" normalizeH="0" baseline="0" dirty="0">
              <a:ln>
                <a:noFill/>
              </a:ln>
              <a:solidFill>
                <a:schemeClr val="tx1"/>
              </a:solidFill>
              <a:effectLst/>
              <a:latin typeface="Cera Pro" panose="00000500000000000000" pitchFamily="50" charset="0"/>
              <a:cs typeface="Arial" panose="020B0604020202020204" pitchFamily="34" charset="0"/>
            </a:endParaRPr>
          </a:p>
        </p:txBody>
      </p:sp>
      <p:sp>
        <p:nvSpPr>
          <p:cNvPr id="16" name="Arrow: Down 15">
            <a:extLst>
              <a:ext uri="{FF2B5EF4-FFF2-40B4-BE49-F238E27FC236}">
                <a16:creationId xmlns:a16="http://schemas.microsoft.com/office/drawing/2014/main" xmlns="" id="{706A5636-DEFC-496C-891E-9C0BFA659644}"/>
              </a:ext>
            </a:extLst>
          </p:cNvPr>
          <p:cNvSpPr>
            <a:spLocks/>
          </p:cNvSpPr>
          <p:nvPr/>
        </p:nvSpPr>
        <p:spPr>
          <a:xfrm>
            <a:off x="5717643" y="718358"/>
            <a:ext cx="130310" cy="272534"/>
          </a:xfrm>
          <a:prstGeom prst="downArrow">
            <a:avLst/>
          </a:prstGeom>
          <a:solidFill>
            <a:srgbClr val="303246"/>
          </a:solidFill>
        </p:spPr>
        <p:style>
          <a:lnRef idx="2">
            <a:schemeClr val="accent5">
              <a:shade val="50000"/>
            </a:schemeClr>
          </a:lnRef>
          <a:fillRef idx="1">
            <a:schemeClr val="accent5"/>
          </a:fillRef>
          <a:effectRef idx="0">
            <a:schemeClr val="accent5"/>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spcBef>
                <a:spcPts val="300"/>
              </a:spcBef>
              <a:spcAft>
                <a:spcPts val="300"/>
              </a:spcAft>
            </a:pPr>
            <a:endParaRPr lang="en-US">
              <a:latin typeface="Cera Pro Medium" panose="00000600000000000000" pitchFamily="50" charset="0"/>
              <a:cs typeface="Arial" panose="020B0604020202020204" pitchFamily="34" charset="0"/>
            </a:endParaRPr>
          </a:p>
        </p:txBody>
      </p:sp>
      <p:sp>
        <p:nvSpPr>
          <p:cNvPr id="17" name="Arrow: Down 16">
            <a:extLst>
              <a:ext uri="{FF2B5EF4-FFF2-40B4-BE49-F238E27FC236}">
                <a16:creationId xmlns:a16="http://schemas.microsoft.com/office/drawing/2014/main" xmlns="" id="{B685D558-1A16-49C2-AA5F-575615588591}"/>
              </a:ext>
            </a:extLst>
          </p:cNvPr>
          <p:cNvSpPr>
            <a:spLocks/>
          </p:cNvSpPr>
          <p:nvPr/>
        </p:nvSpPr>
        <p:spPr>
          <a:xfrm rot="3259668" flipH="1">
            <a:off x="5245285" y="2015788"/>
            <a:ext cx="121249" cy="1160954"/>
          </a:xfrm>
          <a:prstGeom prst="downArrow">
            <a:avLst/>
          </a:prstGeom>
          <a:solidFill>
            <a:srgbClr val="303246"/>
          </a:solidFill>
        </p:spPr>
        <p:style>
          <a:lnRef idx="2">
            <a:schemeClr val="accent5">
              <a:shade val="50000"/>
            </a:schemeClr>
          </a:lnRef>
          <a:fillRef idx="1">
            <a:schemeClr val="accent5"/>
          </a:fillRef>
          <a:effectRef idx="0">
            <a:schemeClr val="accent5"/>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spcBef>
                <a:spcPts val="300"/>
              </a:spcBef>
              <a:spcAft>
                <a:spcPts val="300"/>
              </a:spcAft>
            </a:pPr>
            <a:endParaRPr lang="en-US">
              <a:latin typeface="Cera Pro Medium" panose="00000600000000000000" pitchFamily="50" charset="0"/>
              <a:cs typeface="Arial" panose="020B0604020202020204" pitchFamily="34" charset="0"/>
            </a:endParaRPr>
          </a:p>
        </p:txBody>
      </p:sp>
      <p:cxnSp>
        <p:nvCxnSpPr>
          <p:cNvPr id="18" name="Straight Arrow Connector 17">
            <a:extLst>
              <a:ext uri="{FF2B5EF4-FFF2-40B4-BE49-F238E27FC236}">
                <a16:creationId xmlns:a16="http://schemas.microsoft.com/office/drawing/2014/main" xmlns="" id="{A0D4726B-9668-4244-A43B-A1EB401797E3}"/>
              </a:ext>
            </a:extLst>
          </p:cNvPr>
          <p:cNvCxnSpPr>
            <a:cxnSpLocks/>
          </p:cNvCxnSpPr>
          <p:nvPr/>
        </p:nvCxnSpPr>
        <p:spPr>
          <a:xfrm>
            <a:off x="4573885" y="4321767"/>
            <a:ext cx="2249060" cy="0"/>
          </a:xfrm>
          <a:prstGeom prst="straightConnector1">
            <a:avLst/>
          </a:prstGeom>
          <a:ln w="47625">
            <a:solidFill>
              <a:srgbClr val="303246"/>
            </a:solidFill>
            <a:prstDash val="sysDash"/>
            <a:tailEnd type="triangle"/>
          </a:ln>
        </p:spPr>
        <p:style>
          <a:lnRef idx="1">
            <a:schemeClr val="accent1"/>
          </a:lnRef>
          <a:fillRef idx="0">
            <a:schemeClr val="accent1"/>
          </a:fillRef>
          <a:effectRef idx="0">
            <a:schemeClr val="accent1"/>
          </a:effectRef>
          <a:fontRef idx="minor">
            <a:schemeClr val="tx1"/>
          </a:fontRef>
        </p:style>
      </p:cxnSp>
      <p:sp>
        <p:nvSpPr>
          <p:cNvPr id="19" name="Flowchart: Process 11">
            <a:extLst>
              <a:ext uri="{FF2B5EF4-FFF2-40B4-BE49-F238E27FC236}">
                <a16:creationId xmlns:a16="http://schemas.microsoft.com/office/drawing/2014/main" xmlns="" id="{D2D284A1-B726-483D-BF1A-7BB07A5BB291}"/>
              </a:ext>
            </a:extLst>
          </p:cNvPr>
          <p:cNvSpPr>
            <a:spLocks/>
          </p:cNvSpPr>
          <p:nvPr/>
        </p:nvSpPr>
        <p:spPr bwMode="auto">
          <a:xfrm>
            <a:off x="1518092" y="5696721"/>
            <a:ext cx="9229705" cy="303410"/>
          </a:xfrm>
          <a:prstGeom prst="flowChartProcess">
            <a:avLst/>
          </a:prstGeom>
          <a:solidFill>
            <a:srgbClr val="FAC075"/>
          </a:solidFill>
          <a:ln w="19050">
            <a:solidFill>
              <a:srgbClr val="FAC075"/>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ts val="300"/>
              </a:spcBef>
              <a:spcAft>
                <a:spcPts val="300"/>
              </a:spcAft>
              <a:buClrTx/>
              <a:buSzTx/>
              <a:buFontTx/>
              <a:buNone/>
              <a:tabLst/>
            </a:pPr>
            <a:r>
              <a:rPr kumimoji="0" lang="en-AU" altLang="en-US" sz="1400" b="1" i="0" u="none" strike="noStrike" cap="none" normalizeH="0" baseline="0" dirty="0">
                <a:ln>
                  <a:noFill/>
                </a:ln>
                <a:solidFill>
                  <a:srgbClr val="303246"/>
                </a:solidFill>
                <a:effectLst/>
                <a:latin typeface="Cera Pro" panose="00000500000000000000" pitchFamily="50" charset="0"/>
                <a:ea typeface="Calibri" panose="020F0502020204030204" pitchFamily="34" charset="0"/>
                <a:cs typeface="Arial" panose="020B0604020202020204" pitchFamily="34" charset="0"/>
              </a:rPr>
              <a:t>Case Closure &amp; </a:t>
            </a:r>
            <a:r>
              <a:rPr kumimoji="0" lang="en-AU" altLang="en-US" sz="1400" b="0" i="0" u="none" strike="noStrike" cap="none" normalizeH="0" baseline="0" dirty="0">
                <a:ln>
                  <a:noFill/>
                </a:ln>
                <a:solidFill>
                  <a:srgbClr val="303246"/>
                </a:solidFill>
                <a:effectLst/>
                <a:latin typeface="Cera Pro" panose="00000500000000000000" pitchFamily="50" charset="0"/>
                <a:ea typeface="Calibri" panose="020F0502020204030204" pitchFamily="34" charset="0"/>
                <a:cs typeface="Arial" panose="020B0604020202020204" pitchFamily="34" charset="0"/>
              </a:rPr>
              <a:t>Referrals out</a:t>
            </a:r>
            <a:endParaRPr kumimoji="0" lang="en-AU" altLang="en-US" sz="1800" b="0" i="0" u="none" strike="noStrike" cap="none" normalizeH="0" baseline="0" dirty="0">
              <a:ln>
                <a:noFill/>
              </a:ln>
              <a:solidFill>
                <a:schemeClr val="tx1"/>
              </a:solidFill>
              <a:effectLst/>
              <a:latin typeface="Cera Pro" panose="00000500000000000000" pitchFamily="50" charset="0"/>
              <a:cs typeface="Arial" panose="020B0604020202020204" pitchFamily="34" charset="0"/>
            </a:endParaRPr>
          </a:p>
        </p:txBody>
      </p:sp>
      <p:sp>
        <p:nvSpPr>
          <p:cNvPr id="20" name="Arrow: Down 19">
            <a:extLst>
              <a:ext uri="{FF2B5EF4-FFF2-40B4-BE49-F238E27FC236}">
                <a16:creationId xmlns:a16="http://schemas.microsoft.com/office/drawing/2014/main" xmlns="" id="{F592706E-AF59-4817-BF5B-99C3BB3C408F}"/>
              </a:ext>
            </a:extLst>
          </p:cNvPr>
          <p:cNvSpPr>
            <a:spLocks/>
          </p:cNvSpPr>
          <p:nvPr/>
        </p:nvSpPr>
        <p:spPr>
          <a:xfrm rot="18393714">
            <a:off x="6318403" y="1967004"/>
            <a:ext cx="137885" cy="1279519"/>
          </a:xfrm>
          <a:prstGeom prst="downArrow">
            <a:avLst/>
          </a:prstGeom>
          <a:solidFill>
            <a:srgbClr val="303246"/>
          </a:solidFill>
        </p:spPr>
        <p:style>
          <a:lnRef idx="2">
            <a:schemeClr val="accent5">
              <a:shade val="50000"/>
            </a:schemeClr>
          </a:lnRef>
          <a:fillRef idx="1">
            <a:schemeClr val="accent5"/>
          </a:fillRef>
          <a:effectRef idx="0">
            <a:schemeClr val="accent5"/>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spcBef>
                <a:spcPts val="300"/>
              </a:spcBef>
              <a:spcAft>
                <a:spcPts val="300"/>
              </a:spcAft>
            </a:pPr>
            <a:endParaRPr lang="en-US">
              <a:latin typeface="Cera Pro Medium" panose="00000600000000000000" pitchFamily="50" charset="0"/>
              <a:cs typeface="Arial" panose="020B0604020202020204" pitchFamily="34" charset="0"/>
            </a:endParaRPr>
          </a:p>
        </p:txBody>
      </p:sp>
      <p:sp>
        <p:nvSpPr>
          <p:cNvPr id="21" name="Arrow: Down 20">
            <a:extLst>
              <a:ext uri="{FF2B5EF4-FFF2-40B4-BE49-F238E27FC236}">
                <a16:creationId xmlns:a16="http://schemas.microsoft.com/office/drawing/2014/main" xmlns="" id="{3D4AF142-1438-41AB-911B-76CC3D1ED011}"/>
              </a:ext>
            </a:extLst>
          </p:cNvPr>
          <p:cNvSpPr>
            <a:spLocks/>
          </p:cNvSpPr>
          <p:nvPr/>
        </p:nvSpPr>
        <p:spPr>
          <a:xfrm flipH="1">
            <a:off x="8895196" y="5323780"/>
            <a:ext cx="103357" cy="357112"/>
          </a:xfrm>
          <a:prstGeom prst="downArrow">
            <a:avLst/>
          </a:prstGeom>
          <a:solidFill>
            <a:srgbClr val="303246"/>
          </a:solidFill>
          <a:ln/>
        </p:spPr>
        <p:style>
          <a:lnRef idx="2">
            <a:schemeClr val="accent5">
              <a:shade val="50000"/>
            </a:schemeClr>
          </a:lnRef>
          <a:fillRef idx="1">
            <a:schemeClr val="accent5"/>
          </a:fillRef>
          <a:effectRef idx="0">
            <a:schemeClr val="accent5"/>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spcBef>
                <a:spcPts val="300"/>
              </a:spcBef>
              <a:spcAft>
                <a:spcPts val="300"/>
              </a:spcAft>
            </a:pPr>
            <a:endParaRPr lang="en-US">
              <a:latin typeface="Cera Pro Medium" panose="00000600000000000000" pitchFamily="50" charset="0"/>
              <a:cs typeface="Arial" panose="020B0604020202020204" pitchFamily="34" charset="0"/>
            </a:endParaRPr>
          </a:p>
        </p:txBody>
      </p:sp>
      <p:sp>
        <p:nvSpPr>
          <p:cNvPr id="22" name="Arrow: Down 21">
            <a:extLst>
              <a:ext uri="{FF2B5EF4-FFF2-40B4-BE49-F238E27FC236}">
                <a16:creationId xmlns:a16="http://schemas.microsoft.com/office/drawing/2014/main" xmlns="" id="{1F256CDD-9442-4CD4-B0C9-38A18F2D80E7}"/>
              </a:ext>
            </a:extLst>
          </p:cNvPr>
          <p:cNvSpPr>
            <a:spLocks/>
          </p:cNvSpPr>
          <p:nvPr/>
        </p:nvSpPr>
        <p:spPr>
          <a:xfrm flipH="1">
            <a:off x="2965139" y="5339608"/>
            <a:ext cx="103358" cy="357112"/>
          </a:xfrm>
          <a:prstGeom prst="downArrow">
            <a:avLst/>
          </a:prstGeom>
          <a:solidFill>
            <a:srgbClr val="303246"/>
          </a:solidFill>
          <a:ln/>
        </p:spPr>
        <p:style>
          <a:lnRef idx="2">
            <a:schemeClr val="accent5">
              <a:shade val="50000"/>
            </a:schemeClr>
          </a:lnRef>
          <a:fillRef idx="1">
            <a:schemeClr val="accent5"/>
          </a:fillRef>
          <a:effectRef idx="0">
            <a:schemeClr val="accent5"/>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spcBef>
                <a:spcPts val="300"/>
              </a:spcBef>
              <a:spcAft>
                <a:spcPts val="300"/>
              </a:spcAft>
            </a:pPr>
            <a:endParaRPr lang="en-US">
              <a:latin typeface="Cera Pro Medium" panose="00000600000000000000" pitchFamily="50" charset="0"/>
              <a:cs typeface="Arial" panose="020B0604020202020204" pitchFamily="34" charset="0"/>
            </a:endParaRPr>
          </a:p>
        </p:txBody>
      </p:sp>
    </p:spTree>
    <p:extLst>
      <p:ext uri="{BB962C8B-B14F-4D97-AF65-F5344CB8AC3E}">
        <p14:creationId xmlns:p14="http://schemas.microsoft.com/office/powerpoint/2010/main" val="52329614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dissolve">
                                      <p:cBhvr>
                                        <p:cTn id="7" dur="500"/>
                                        <p:tgtEl>
                                          <p:spTgt spid="11">
                                            <p:txEl>
                                              <p:pRg st="0" end="0"/>
                                            </p:txEl>
                                          </p:spTgt>
                                        </p:tgtEl>
                                      </p:cBhvr>
                                    </p:animEffect>
                                  </p:childTnLst>
                                </p:cTn>
                              </p:par>
                            </p:childTnLst>
                          </p:cTn>
                        </p:par>
                        <p:par>
                          <p:cTn id="8" fill="hold">
                            <p:stCondLst>
                              <p:cond delay="500"/>
                            </p:stCondLst>
                            <p:childTnLst>
                              <p:par>
                                <p:cTn id="9" presetID="9" presetClass="entr" presetSubtype="0" fill="hold" nodeType="afterEffect">
                                  <p:stCondLst>
                                    <p:cond delay="0"/>
                                  </p:stCondLst>
                                  <p:childTnLst>
                                    <p:set>
                                      <p:cBhvr>
                                        <p:cTn id="10" dur="1" fill="hold">
                                          <p:stCondLst>
                                            <p:cond delay="0"/>
                                          </p:stCondLst>
                                        </p:cTn>
                                        <p:tgtEl>
                                          <p:spTgt spid="11">
                                            <p:txEl>
                                              <p:pRg st="1" end="1"/>
                                            </p:txEl>
                                          </p:spTgt>
                                        </p:tgtEl>
                                        <p:attrNameLst>
                                          <p:attrName>style.visibility</p:attrName>
                                        </p:attrNameLst>
                                      </p:cBhvr>
                                      <p:to>
                                        <p:strVal val="visible"/>
                                      </p:to>
                                    </p:set>
                                    <p:animEffect transition="in" filter="dissolve">
                                      <p:cBhvr>
                                        <p:cTn id="11" dur="500"/>
                                        <p:tgtEl>
                                          <p:spTgt spid="1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xmlns="" id="{0008489A-D479-4D17-A01B-2D06EE5D65EF}"/>
              </a:ext>
            </a:extLst>
          </p:cNvPr>
          <p:cNvPicPr>
            <a:picLocks noChangeAspect="1"/>
          </p:cNvPicPr>
          <p:nvPr/>
        </p:nvPicPr>
        <p:blipFill>
          <a:blip r:embed="rId2" cstate="print"/>
          <a:stretch>
            <a:fillRect/>
          </a:stretch>
        </p:blipFill>
        <p:spPr>
          <a:xfrm>
            <a:off x="0" y="0"/>
            <a:ext cx="12192000" cy="6842171"/>
          </a:xfrm>
          <a:prstGeom prst="rect">
            <a:avLst/>
          </a:prstGeom>
        </p:spPr>
      </p:pic>
      <p:pic>
        <p:nvPicPr>
          <p:cNvPr id="8" name="Picture 7">
            <a:extLst>
              <a:ext uri="{FF2B5EF4-FFF2-40B4-BE49-F238E27FC236}">
                <a16:creationId xmlns:a16="http://schemas.microsoft.com/office/drawing/2014/main" xmlns="" id="{6A89414D-0560-46AE-A3FE-A36C868C0AD4}"/>
              </a:ext>
            </a:extLst>
          </p:cNvPr>
          <p:cNvPicPr>
            <a:picLocks noChangeAspect="1"/>
          </p:cNvPicPr>
          <p:nvPr/>
        </p:nvPicPr>
        <p:blipFill>
          <a:blip r:embed="rId3" cstate="print"/>
          <a:stretch>
            <a:fillRect/>
          </a:stretch>
        </p:blipFill>
        <p:spPr>
          <a:xfrm>
            <a:off x="0" y="6137886"/>
            <a:ext cx="12192000" cy="720114"/>
          </a:xfrm>
          <a:prstGeom prst="rect">
            <a:avLst/>
          </a:prstGeom>
        </p:spPr>
      </p:pic>
      <p:sp>
        <p:nvSpPr>
          <p:cNvPr id="9" name="TextBox 8">
            <a:extLst>
              <a:ext uri="{FF2B5EF4-FFF2-40B4-BE49-F238E27FC236}">
                <a16:creationId xmlns:a16="http://schemas.microsoft.com/office/drawing/2014/main" xmlns="" id="{DEC9B538-2657-4B05-B85F-7D3CD856292C}"/>
              </a:ext>
            </a:extLst>
          </p:cNvPr>
          <p:cNvSpPr txBox="1"/>
          <p:nvPr/>
        </p:nvSpPr>
        <p:spPr>
          <a:xfrm>
            <a:off x="11153146" y="6354338"/>
            <a:ext cx="989815" cy="323165"/>
          </a:xfrm>
          <a:prstGeom prst="rect">
            <a:avLst/>
          </a:prstGeom>
          <a:noFill/>
        </p:spPr>
        <p:txBody>
          <a:bodyPr wrap="square" rtlCol="0">
            <a:spAutoFit/>
          </a:bodyPr>
          <a:lstStyle/>
          <a:p>
            <a:r>
              <a:rPr lang="en-AU" sz="1500" dirty="0">
                <a:solidFill>
                  <a:schemeClr val="bg1"/>
                </a:solidFill>
              </a:rPr>
              <a:t>© 2018</a:t>
            </a:r>
          </a:p>
        </p:txBody>
      </p:sp>
      <p:sp>
        <p:nvSpPr>
          <p:cNvPr id="11" name="Content Placeholder 2">
            <a:extLst>
              <a:ext uri="{FF2B5EF4-FFF2-40B4-BE49-F238E27FC236}">
                <a16:creationId xmlns:a16="http://schemas.microsoft.com/office/drawing/2014/main" xmlns="" id="{37E64F14-8ADC-4FF8-9B4A-A32101ED7D1F}"/>
              </a:ext>
            </a:extLst>
          </p:cNvPr>
          <p:cNvSpPr txBox="1">
            <a:spLocks/>
          </p:cNvSpPr>
          <p:nvPr/>
        </p:nvSpPr>
        <p:spPr>
          <a:xfrm>
            <a:off x="439199" y="617262"/>
            <a:ext cx="9575658" cy="4303081"/>
          </a:xfrm>
          <a:prstGeom prst="rect">
            <a:avLst/>
          </a:prstGeom>
        </p:spPr>
        <p:txBody>
          <a:bodyPr>
            <a:normAutofit fontScale="6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Aft>
                <a:spcPts val="600"/>
              </a:spcAft>
              <a:buNone/>
            </a:pPr>
            <a:r>
              <a:rPr lang="en-US" sz="5600" b="1" kern="0" dirty="0">
                <a:solidFill>
                  <a:srgbClr val="303246"/>
                </a:solidFill>
                <a:latin typeface="Cera Pro Medium" panose="00000600000000000000" pitchFamily="50" charset="0"/>
                <a:ea typeface="CooperHewitt-Heavy" pitchFamily="50" charset="0"/>
                <a:cs typeface="CooperHewitt-Heavy" pitchFamily="50" charset="0"/>
                <a:sym typeface="CooperHewitt-Heavy"/>
              </a:rPr>
              <a:t>Theory of Change</a:t>
            </a:r>
          </a:p>
          <a:p>
            <a:pPr marL="0" indent="0">
              <a:spcAft>
                <a:spcPts val="600"/>
              </a:spcAft>
              <a:buNone/>
            </a:pPr>
            <a:endParaRPr lang="pt-BR" sz="2500" dirty="0">
              <a:solidFill>
                <a:schemeClr val="tx1">
                  <a:lumMod val="75000"/>
                  <a:lumOff val="25000"/>
                </a:schemeClr>
              </a:solidFill>
              <a:latin typeface="Cera Pro Medium" panose="00000600000000000000" pitchFamily="50" charset="0"/>
              <a:sym typeface="Helvetica Light"/>
            </a:endParaRPr>
          </a:p>
          <a:p>
            <a:pPr marL="889000" lvl="1" indent="-444500" defTabSz="584200">
              <a:lnSpc>
                <a:spcPct val="140000"/>
              </a:lnSpc>
              <a:spcBef>
                <a:spcPts val="0"/>
              </a:spcBef>
              <a:spcAft>
                <a:spcPts val="600"/>
              </a:spcAft>
              <a:buSzPct val="75000"/>
              <a:buFont typeface="Courier New" pitchFamily="49" charset="0"/>
              <a:buChar char="o"/>
              <a:defRPr sz="1800"/>
            </a:pPr>
            <a:r>
              <a:rPr lang="en-AU" sz="3300" dirty="0">
                <a:solidFill>
                  <a:schemeClr val="tx1">
                    <a:lumMod val="65000"/>
                    <a:lumOff val="35000"/>
                  </a:schemeClr>
                </a:solidFill>
                <a:latin typeface="Cera Pro" panose="00000500000000000000" pitchFamily="50" charset="0"/>
              </a:rPr>
              <a:t>An organisational theory or statement that creates a shared understanding, and coherent logic of the impact services hope to achieve. </a:t>
            </a:r>
          </a:p>
          <a:p>
            <a:pPr marL="889000" lvl="1" indent="-444500" defTabSz="584200">
              <a:lnSpc>
                <a:spcPct val="140000"/>
              </a:lnSpc>
              <a:spcBef>
                <a:spcPts val="0"/>
              </a:spcBef>
              <a:spcAft>
                <a:spcPts val="600"/>
              </a:spcAft>
              <a:buSzPct val="75000"/>
              <a:buFont typeface="Courier New" pitchFamily="49" charset="0"/>
              <a:buChar char="o"/>
              <a:defRPr sz="1800"/>
            </a:pPr>
            <a:endParaRPr lang="en-AU" sz="3300" dirty="0">
              <a:solidFill>
                <a:schemeClr val="tx1">
                  <a:lumMod val="65000"/>
                  <a:lumOff val="35000"/>
                </a:schemeClr>
              </a:solidFill>
              <a:latin typeface="Cera Pro" panose="00000500000000000000" pitchFamily="50" charset="0"/>
            </a:endParaRPr>
          </a:p>
          <a:p>
            <a:pPr marL="889000" lvl="1" indent="-444500" defTabSz="584200">
              <a:lnSpc>
                <a:spcPct val="140000"/>
              </a:lnSpc>
              <a:spcBef>
                <a:spcPts val="0"/>
              </a:spcBef>
              <a:spcAft>
                <a:spcPts val="600"/>
              </a:spcAft>
              <a:buSzPct val="75000"/>
              <a:buFont typeface="Courier New" pitchFamily="49" charset="0"/>
              <a:buChar char="o"/>
              <a:defRPr sz="1800"/>
            </a:pPr>
            <a:r>
              <a:rPr lang="en-GB" sz="3300" dirty="0">
                <a:solidFill>
                  <a:schemeClr val="tx1">
                    <a:lumMod val="65000"/>
                    <a:lumOff val="35000"/>
                  </a:schemeClr>
                </a:solidFill>
                <a:latin typeface="Cera Pro" panose="00000500000000000000" pitchFamily="50" charset="0"/>
              </a:rPr>
              <a:t>The resulting theory of change is a roadmap for creating the change we seek and a reference point for how we practice, what we stand for, and how we measure our effectiveness going forward.</a:t>
            </a:r>
            <a:endParaRPr lang="en-US" sz="3300" dirty="0">
              <a:solidFill>
                <a:schemeClr val="tx1">
                  <a:lumMod val="65000"/>
                  <a:lumOff val="35000"/>
                </a:schemeClr>
              </a:solidFill>
              <a:latin typeface="Cera Pro" panose="00000500000000000000" pitchFamily="50" charset="0"/>
            </a:endParaRPr>
          </a:p>
          <a:p>
            <a:pPr marL="889000" lvl="1" indent="-444500" defTabSz="584200">
              <a:lnSpc>
                <a:spcPct val="110000"/>
              </a:lnSpc>
              <a:spcBef>
                <a:spcPts val="0"/>
              </a:spcBef>
              <a:buSzPct val="75000"/>
              <a:buFont typeface="Courier New" pitchFamily="49" charset="0"/>
              <a:buChar char="o"/>
              <a:defRPr sz="1800"/>
            </a:pPr>
            <a:endParaRPr lang="en-US" sz="2800" b="1" dirty="0">
              <a:latin typeface="Cera Pro Medium"/>
            </a:endParaRPr>
          </a:p>
          <a:p>
            <a:pPr marL="889000" lvl="1" indent="-444500" defTabSz="584200">
              <a:lnSpc>
                <a:spcPct val="110000"/>
              </a:lnSpc>
              <a:spcBef>
                <a:spcPts val="0"/>
              </a:spcBef>
              <a:buSzPct val="75000"/>
              <a:buFont typeface="Courier New" pitchFamily="49" charset="0"/>
              <a:buChar char="o"/>
              <a:defRPr sz="1800"/>
            </a:pPr>
            <a:endParaRPr lang="en-US" sz="2500" dirty="0">
              <a:solidFill>
                <a:schemeClr val="tx1">
                  <a:lumMod val="65000"/>
                  <a:lumOff val="35000"/>
                </a:schemeClr>
              </a:solidFill>
              <a:latin typeface="Cera Pro" panose="00000500000000000000" pitchFamily="50" charset="0"/>
              <a:sym typeface="Helvetica Light"/>
            </a:endParaRPr>
          </a:p>
        </p:txBody>
      </p:sp>
      <p:pic>
        <p:nvPicPr>
          <p:cNvPr id="3" name="Picture 2">
            <a:extLst>
              <a:ext uri="{FF2B5EF4-FFF2-40B4-BE49-F238E27FC236}">
                <a16:creationId xmlns:a16="http://schemas.microsoft.com/office/drawing/2014/main" xmlns="" id="{B39F61FC-109A-48A5-9B03-EB78DFB9F5F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035228" y="98404"/>
            <a:ext cx="1051127" cy="1051127"/>
          </a:xfrm>
          <a:prstGeom prst="rect">
            <a:avLst/>
          </a:prstGeom>
        </p:spPr>
      </p:pic>
      <p:pic>
        <p:nvPicPr>
          <p:cNvPr id="6" name="Picture 5">
            <a:extLst>
              <a:ext uri="{FF2B5EF4-FFF2-40B4-BE49-F238E27FC236}">
                <a16:creationId xmlns:a16="http://schemas.microsoft.com/office/drawing/2014/main" xmlns="" id="{6915FA26-2AFC-41C9-A103-97F59DC6581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84529" y="6215808"/>
            <a:ext cx="3491528" cy="557706"/>
          </a:xfrm>
          <a:prstGeom prst="rect">
            <a:avLst/>
          </a:prstGeom>
        </p:spPr>
      </p:pic>
    </p:spTree>
    <p:extLst>
      <p:ext uri="{BB962C8B-B14F-4D97-AF65-F5344CB8AC3E}">
        <p14:creationId xmlns:p14="http://schemas.microsoft.com/office/powerpoint/2010/main" val="91201198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11">
                                            <p:txEl>
                                              <p:pRg st="2" end="2"/>
                                            </p:txEl>
                                          </p:spTgt>
                                        </p:tgtEl>
                                        <p:attrNameLst>
                                          <p:attrName>style.visibility</p:attrName>
                                        </p:attrNameLst>
                                      </p:cBhvr>
                                      <p:to>
                                        <p:strVal val="visible"/>
                                      </p:to>
                                    </p:set>
                                    <p:animEffect transition="in" filter="dissolve">
                                      <p:cBhvr>
                                        <p:cTn id="7" dur="500"/>
                                        <p:tgtEl>
                                          <p:spTgt spid="11">
                                            <p:txEl>
                                              <p:pRg st="2" end="2"/>
                                            </p:txEl>
                                          </p:spTgt>
                                        </p:tgtEl>
                                      </p:cBhvr>
                                    </p:animEffect>
                                  </p:childTnLst>
                                </p:cTn>
                              </p:par>
                            </p:childTnLst>
                          </p:cTn>
                        </p:par>
                        <p:par>
                          <p:cTn id="8" fill="hold">
                            <p:stCondLst>
                              <p:cond delay="500"/>
                            </p:stCondLst>
                            <p:childTnLst>
                              <p:par>
                                <p:cTn id="9" presetID="9" presetClass="entr" presetSubtype="0" fill="hold" nodeType="afterEffect">
                                  <p:stCondLst>
                                    <p:cond delay="0"/>
                                  </p:stCondLst>
                                  <p:childTnLst>
                                    <p:set>
                                      <p:cBhvr>
                                        <p:cTn id="10" dur="1" fill="hold">
                                          <p:stCondLst>
                                            <p:cond delay="0"/>
                                          </p:stCondLst>
                                        </p:cTn>
                                        <p:tgtEl>
                                          <p:spTgt spid="11">
                                            <p:txEl>
                                              <p:pRg st="4" end="4"/>
                                            </p:txEl>
                                          </p:spTgt>
                                        </p:tgtEl>
                                        <p:attrNameLst>
                                          <p:attrName>style.visibility</p:attrName>
                                        </p:attrNameLst>
                                      </p:cBhvr>
                                      <p:to>
                                        <p:strVal val="visible"/>
                                      </p:to>
                                    </p:set>
                                    <p:animEffect transition="in" filter="dissolve">
                                      <p:cBhvr>
                                        <p:cTn id="11" dur="500"/>
                                        <p:tgtEl>
                                          <p:spTgt spid="11">
                                            <p:txEl>
                                              <p:pRg st="4" end="4"/>
                                            </p:txEl>
                                          </p:spTgt>
                                        </p:tgtEl>
                                      </p:cBhvr>
                                    </p:animEffect>
                                  </p:childTnLst>
                                </p:cTn>
                              </p:par>
                            </p:childTnLst>
                          </p:cTn>
                        </p:par>
                        <p:par>
                          <p:cTn id="12" fill="hold">
                            <p:stCondLst>
                              <p:cond delay="1000"/>
                            </p:stCondLst>
                            <p:childTnLst>
                              <p:par>
                                <p:cTn id="13" presetID="9" presetClass="entr" presetSubtype="0" fill="hold" nodeType="afterEffect">
                                  <p:stCondLst>
                                    <p:cond delay="0"/>
                                  </p:stCondLst>
                                  <p:childTnLst>
                                    <p:set>
                                      <p:cBhvr>
                                        <p:cTn id="14" dur="1" fill="hold">
                                          <p:stCondLst>
                                            <p:cond delay="0"/>
                                          </p:stCondLst>
                                        </p:cTn>
                                        <p:tgtEl>
                                          <p:spTgt spid="11">
                                            <p:txEl>
                                              <p:pRg st="0" end="0"/>
                                            </p:txEl>
                                          </p:spTgt>
                                        </p:tgtEl>
                                        <p:attrNameLst>
                                          <p:attrName>style.visibility</p:attrName>
                                        </p:attrNameLst>
                                      </p:cBhvr>
                                      <p:to>
                                        <p:strVal val="visible"/>
                                      </p:to>
                                    </p:set>
                                    <p:animEffect transition="in" filter="dissolve">
                                      <p:cBhvr>
                                        <p:cTn id="15" dur="500"/>
                                        <p:tgtEl>
                                          <p:spTgt spid="1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346</TotalTime>
  <Words>861</Words>
  <Application>Microsoft Macintosh PowerPoint</Application>
  <PresentationFormat>Custom</PresentationFormat>
  <Paragraphs>150</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PowerPoint Presentation</vt:lpstr>
      <vt:lpstr>Key Learnings thus far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Feedback Informed Practice</vt:lpstr>
      <vt:lpstr>Evidenced Based Practice - Outcomes Framework</vt:lpstr>
      <vt:lpstr>Therapeutic Alliance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Jeff Dowsing</dc:creator>
  <cp:lastModifiedBy>Alyssa Medway</cp:lastModifiedBy>
  <cp:revision>50</cp:revision>
  <dcterms:created xsi:type="dcterms:W3CDTF">2018-06-29T04:05:36Z</dcterms:created>
  <dcterms:modified xsi:type="dcterms:W3CDTF">2018-12-19T01:42:04Z</dcterms:modified>
</cp:coreProperties>
</file>